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5219" r:id="rId5"/>
    <p:sldMasterId id="2147485299" r:id="rId6"/>
  </p:sldMasterIdLst>
  <p:notesMasterIdLst>
    <p:notesMasterId r:id="rId38"/>
  </p:notesMasterIdLst>
  <p:handoutMasterIdLst>
    <p:handoutMasterId r:id="rId39"/>
  </p:handoutMasterIdLst>
  <p:sldIdLst>
    <p:sldId id="2076138636" r:id="rId7"/>
    <p:sldId id="2076138674" r:id="rId8"/>
    <p:sldId id="2076138721" r:id="rId9"/>
    <p:sldId id="2076138722" r:id="rId10"/>
    <p:sldId id="2076138724" r:id="rId11"/>
    <p:sldId id="2076138659" r:id="rId12"/>
    <p:sldId id="2076138728" r:id="rId13"/>
    <p:sldId id="2076138729" r:id="rId14"/>
    <p:sldId id="2076138730" r:id="rId15"/>
    <p:sldId id="2076138733" r:id="rId16"/>
    <p:sldId id="2076138738" r:id="rId17"/>
    <p:sldId id="2076138734" r:id="rId18"/>
    <p:sldId id="2076138678" r:id="rId19"/>
    <p:sldId id="2076138679" r:id="rId20"/>
    <p:sldId id="2076138680" r:id="rId21"/>
    <p:sldId id="2076138683" r:id="rId22"/>
    <p:sldId id="2076138684" r:id="rId23"/>
    <p:sldId id="2076138690" r:id="rId24"/>
    <p:sldId id="2076138735" r:id="rId25"/>
    <p:sldId id="2076138681" r:id="rId26"/>
    <p:sldId id="2076138650" r:id="rId27"/>
    <p:sldId id="2076138736" r:id="rId28"/>
    <p:sldId id="2076138723" r:id="rId29"/>
    <p:sldId id="2076138741" r:id="rId30"/>
    <p:sldId id="2076138742" r:id="rId31"/>
    <p:sldId id="2076138740" r:id="rId32"/>
    <p:sldId id="2076138739" r:id="rId33"/>
    <p:sldId id="2076138668" r:id="rId34"/>
    <p:sldId id="2076138673" r:id="rId35"/>
    <p:sldId id="2076138720" r:id="rId36"/>
    <p:sldId id="2076138356" r:id="rId37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ey dates" id="{5AF25DBE-F752-4E09-A820-740490C3E39F}">
          <p14:sldIdLst/>
        </p14:section>
        <p14:section name="Act one: End-to-end support" id="{CC80F8C8-EE4D-4D76-85E3-9D04C9AF18F9}">
          <p14:sldIdLst>
            <p14:sldId id="2076138636"/>
            <p14:sldId id="2076138674"/>
            <p14:sldId id="2076138721"/>
            <p14:sldId id="2076138722"/>
            <p14:sldId id="2076138724"/>
            <p14:sldId id="2076138659"/>
            <p14:sldId id="2076138728"/>
            <p14:sldId id="2076138729"/>
            <p14:sldId id="2076138730"/>
            <p14:sldId id="2076138733"/>
            <p14:sldId id="2076138738"/>
            <p14:sldId id="2076138734"/>
            <p14:sldId id="2076138678"/>
            <p14:sldId id="2076138679"/>
            <p14:sldId id="2076138680"/>
            <p14:sldId id="2076138683"/>
            <p14:sldId id="2076138684"/>
            <p14:sldId id="2076138690"/>
            <p14:sldId id="2076138735"/>
            <p14:sldId id="2076138681"/>
          </p14:sldIdLst>
        </p14:section>
        <p14:section name="Act Two: Code, Deploy. Scale" id="{43FB7BF4-BC0F-45DD-BF92-A0816578BFC2}">
          <p14:sldIdLst>
            <p14:sldId id="2076138650"/>
            <p14:sldId id="2076138736"/>
            <p14:sldId id="2076138723"/>
            <p14:sldId id="2076138741"/>
            <p14:sldId id="2076138742"/>
            <p14:sldId id="2076138740"/>
          </p14:sldIdLst>
        </p14:section>
        <p14:section name="Act Three: Key event takeaways" id="{AF775E2E-3936-A14E-B1DC-AC1C8138728D}">
          <p14:sldIdLst>
            <p14:sldId id="2076138739"/>
            <p14:sldId id="2076138668"/>
            <p14:sldId id="2076138673"/>
            <p14:sldId id="2076138720"/>
            <p14:sldId id="20761383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6D2A8A-665C-448D-3400-F6BA63E6C7BD}" name="Bruno Borges" initials="BB" userId="S::brborges@microsoft.com::7c4c1846-0b90-4d71-bab4-cc02b8b95b1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  <a:srgbClr val="8DE971"/>
    <a:srgbClr val="7F5A1A"/>
    <a:srgbClr val="0078D4"/>
    <a:srgbClr val="B1B3B3"/>
    <a:srgbClr val="D9D9D6"/>
    <a:srgbClr val="E8E6DF"/>
    <a:srgbClr val="D7D2CB"/>
    <a:srgbClr val="E1D3C7"/>
    <a:srgbClr val="978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60FA2-DD9C-F04A-AD6E-4C76E19F0EC0}" v="339" dt="2022-05-03T15:42:55.0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 autoAdjust="0"/>
    <p:restoredTop sz="96247" autoAdjust="0"/>
  </p:normalViewPr>
  <p:slideViewPr>
    <p:cSldViewPr snapToGrid="0">
      <p:cViewPr varScale="1">
        <p:scale>
          <a:sx n="53" d="100"/>
          <a:sy n="53" d="100"/>
        </p:scale>
        <p:origin x="121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9/10/2025 3:16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6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2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4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1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41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3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3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9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err="1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07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2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9/10/2025 3:16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1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jpe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43103-0211-42B9-B21F-76E1B9F47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EA2760-0DA1-433A-B4FA-D3BC109602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5DA7714-E611-4E0C-AFCC-81432939CB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202" y="2734994"/>
            <a:ext cx="3030042" cy="13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14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6132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8816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44402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11917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9180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9927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580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549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9074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62911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62913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4263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5189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 userDrawn="1">
          <p15:clr>
            <a:srgbClr val="5ACBF0"/>
          </p15:clr>
        </p15:guide>
        <p15:guide id="7" pos="1795" userDrawn="1">
          <p15:clr>
            <a:srgbClr val="5ACBF0"/>
          </p15:clr>
        </p15:guide>
        <p15:guide id="8" pos="3035" userDrawn="1">
          <p15:clr>
            <a:srgbClr val="5ACBF0"/>
          </p15:clr>
        </p15:guide>
        <p15:guide id="9" pos="3221" userDrawn="1">
          <p15:clr>
            <a:srgbClr val="5ACBF0"/>
          </p15:clr>
        </p15:guide>
        <p15:guide id="10" pos="4461" userDrawn="1">
          <p15:clr>
            <a:srgbClr val="5ACBF0"/>
          </p15:clr>
        </p15:guide>
        <p15:guide id="11" pos="5890" userDrawn="1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 userDrawn="1">
          <p15:clr>
            <a:srgbClr val="5ACBF0"/>
          </p15:clr>
        </p15:guide>
        <p15:guide id="14" pos="6072" userDrawn="1">
          <p15:clr>
            <a:srgbClr val="5ACBF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50768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04840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98895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78466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513112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55469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03046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988884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693123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7028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9845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89491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069929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10F07-B8D9-4B69-A567-8BEDE6973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555196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107223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051676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33876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276783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012306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720113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5590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384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 userDrawn="1">
          <p15:clr>
            <a:srgbClr val="5ACBF0"/>
          </p15:clr>
        </p15:guide>
        <p15:guide id="34" pos="3336" userDrawn="1">
          <p15:clr>
            <a:srgbClr val="5ACBF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43202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a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AA3643-D5D9-41B9-96E4-855AEB76E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89" y="2948801"/>
            <a:ext cx="121853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3B0E4D-D109-49B7-BF11-D8753C60B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4781629"/>
            <a:ext cx="121853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4601C7D-5B7B-4418-AB27-23F676F8E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7743826" y="0"/>
            <a:ext cx="44481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err="1">
              <a:solidFill>
                <a:srgbClr val="FFFFFF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6957756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A047F-F46A-4D66-90BE-735B879FE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2643945"/>
            <a:ext cx="3836648" cy="3283903"/>
          </a:xfrm>
          <a:prstGeom prst="rect">
            <a:avLst/>
          </a:prstGeom>
          <a:solidFill>
            <a:srgbClr val="0078D4"/>
          </a:solidFill>
        </p:spPr>
        <p:txBody>
          <a:bodyPr wrap="square" lIns="288000" tIns="288000" rIns="288000" bIns="288000" rtlCol="0">
            <a:noAutofit/>
          </a:bodyPr>
          <a:lstStyle/>
          <a:p>
            <a:pPr defTabSz="914330">
              <a:spcAft>
                <a:spcPts val="600"/>
              </a:spcAft>
              <a:defRPr/>
            </a:pPr>
            <a:endParaRPr lang="en-US" sz="20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EBF4D-1538-4661-A974-9DC95BE8C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317934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BD227-A1D8-426C-A894-FCF492029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1868608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418C7-E3F4-4A91-8CFC-D77B437C3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5818366"/>
            <a:ext cx="3836648" cy="721700"/>
          </a:xfrm>
          <a:prstGeom prst="rect">
            <a:avLst/>
          </a:prstGeom>
          <a:solidFill>
            <a:srgbClr val="D83B0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AEB94-766F-4C38-8F21-EE365EB3B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1093271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CED19-D572-492D-9329-F23C5197CE8E}"/>
              </a:ext>
            </a:extLst>
          </p:cNvPr>
          <p:cNvSpPr txBox="1"/>
          <p:nvPr userDrawn="1"/>
        </p:nvSpPr>
        <p:spPr>
          <a:xfrm>
            <a:off x="588264" y="1464199"/>
            <a:ext cx="221067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30">
              <a:defRPr/>
            </a:pPr>
            <a:r>
              <a:rPr lang="en-US" sz="2400">
                <a:solidFill>
                  <a:srgbClr val="0078D4"/>
                </a:solidFill>
                <a:latin typeface="Segoe UI Semibold"/>
              </a:rPr>
              <a:t>Content owners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7234D-6452-4D02-98D0-4EC0666FA2D4}"/>
              </a:ext>
            </a:extLst>
          </p:cNvPr>
          <p:cNvSpPr txBox="1"/>
          <p:nvPr userDrawn="1"/>
        </p:nvSpPr>
        <p:spPr>
          <a:xfrm>
            <a:off x="588264" y="3297034"/>
            <a:ext cx="337727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330" rtl="0" eaLnBrk="1" latinLnBrk="0" hangingPunct="1">
              <a:defRPr/>
            </a:pPr>
            <a:r>
              <a:rPr lang="en-US" sz="2400" kern="1200">
                <a:solidFill>
                  <a:srgbClr val="0078D4"/>
                </a:solidFill>
                <a:latin typeface="Segoe UI Semibold"/>
                <a:ea typeface="+mn-ea"/>
                <a:cs typeface="+mn-cs"/>
              </a:rPr>
              <a:t>Design and art direction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BA6838-7838-4608-9DBE-CAF9E79615B8}"/>
              </a:ext>
            </a:extLst>
          </p:cNvPr>
          <p:cNvSpPr txBox="1"/>
          <p:nvPr userDrawn="1"/>
        </p:nvSpPr>
        <p:spPr>
          <a:xfrm>
            <a:off x="588263" y="5129863"/>
            <a:ext cx="153939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330" rtl="0" eaLnBrk="1" latinLnBrk="0" hangingPunct="1">
              <a:defRPr/>
            </a:pPr>
            <a:r>
              <a:rPr lang="en-US" sz="2400" kern="1200">
                <a:solidFill>
                  <a:srgbClr val="0078D4"/>
                </a:solidFill>
                <a:latin typeface="Segoe UI Semibold"/>
                <a:ea typeface="+mn-ea"/>
                <a:cs typeface="+mn-cs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8271799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 full p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93776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vert="horz" wrap="square" lIns="585216" tIns="91440" rIns="0" bIns="91440" rtlCol="0">
            <a:spAutoFit/>
          </a:bodyPr>
          <a:lstStyle>
            <a:lvl1pPr marL="0" indent="0">
              <a:buNone/>
              <a:defRPr lang="en-US" sz="1999" dirty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38" y="710247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182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2" orient="horz" pos="438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07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Bott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536382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55527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368828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eft s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51912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446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8DC8E8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85327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8585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 userDrawn="1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 userDrawn="1">
          <p15:clr>
            <a:srgbClr val="5ACBF0"/>
          </p15:clr>
        </p15:guide>
        <p15:guide id="29" orient="horz" pos="1271" userDrawn="1">
          <p15:clr>
            <a:srgbClr val="5ACBF0"/>
          </p15:clr>
        </p15:guide>
        <p15:guide id="30" orient="horz" pos="288" userDrawn="1">
          <p15:clr>
            <a:srgbClr val="5ACBF0"/>
          </p15:clr>
        </p15:guide>
        <p15:guide id="31" pos="3840" userDrawn="1">
          <p15:clr>
            <a:srgbClr val="5ACBF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0078D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19954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647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316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2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680599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481123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 userDrawn="1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 userDrawn="1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511515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 userDrawn="1">
          <p15:clr>
            <a:srgbClr val="5ACBF0"/>
          </p15:clr>
        </p15:guide>
        <p15:guide id="5" orient="horz" pos="2160" userDrawn="1">
          <p15:clr>
            <a:srgbClr val="5ACBF0"/>
          </p15:clr>
        </p15:guide>
        <p15:guide id="6" pos="2991">
          <p15:clr>
            <a:srgbClr val="5ACBF0"/>
          </p15:clr>
        </p15:guide>
        <p15:guide id="7" pos="3728" userDrawn="1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356279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 userDrawn="1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61443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034020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rgbClr val="0078D4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CAF610D3-6117-48F4-AED9-F47791F33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968668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 userDrawn="1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908381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 userDrawn="1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251365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 userDrawn="1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46059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 userDrawn="1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42252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 userDrawn="1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743570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 userDrawn="1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10F07-B8D9-4B69-A567-8BEDE6973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247725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 userDrawn="1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 userDrawn="1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 userDrawn="1">
          <p15:clr>
            <a:srgbClr val="5ACBF0"/>
          </p15:clr>
        </p15:guide>
        <p15:guide id="15" pos="3451" userDrawn="1">
          <p15:clr>
            <a:srgbClr val="5ACBF0"/>
          </p15:clr>
        </p15:guide>
        <p15:guide id="16" pos="4229" userDrawn="1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82817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 userDrawn="1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 userDrawn="1">
          <p15:clr>
            <a:srgbClr val="5ACBF0"/>
          </p15:clr>
        </p15:guide>
        <p15:guide id="15" pos="2168" userDrawn="1">
          <p15:clr>
            <a:srgbClr val="5ACBF0"/>
          </p15:clr>
        </p15:guide>
        <p15:guide id="16" pos="2944" userDrawn="1">
          <p15:clr>
            <a:srgbClr val="5ACBF0"/>
          </p15:clr>
        </p15:guide>
        <p15:guide id="17" pos="4738" userDrawn="1">
          <p15:clr>
            <a:srgbClr val="5ACBF0"/>
          </p15:clr>
        </p15:guide>
        <p15:guide id="18" pos="5514" userDrawn="1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52999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 userDrawn="1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 userDrawn="1">
          <p15:clr>
            <a:srgbClr val="5ACBF0"/>
          </p15:clr>
        </p15:guide>
        <p15:guide id="16" pos="1524" userDrawn="1">
          <p15:clr>
            <a:srgbClr val="5ACBF0"/>
          </p15:clr>
        </p15:guide>
        <p15:guide id="17" pos="2298" userDrawn="1">
          <p15:clr>
            <a:srgbClr val="5ACBF0"/>
          </p15:clr>
        </p15:guide>
        <p15:guide id="18" pos="3450" userDrawn="1">
          <p15:clr>
            <a:srgbClr val="5ACBF0"/>
          </p15:clr>
        </p15:guide>
        <p15:guide id="19" pos="4230" userDrawn="1">
          <p15:clr>
            <a:srgbClr val="5ACBF0"/>
          </p15:clr>
        </p15:guide>
        <p15:guide id="20" pos="5380" userDrawn="1">
          <p15:clr>
            <a:srgbClr val="5ACBF0"/>
          </p15:clr>
        </p15:guide>
        <p15:guide id="21" pos="6156" userDrawn="1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059039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329919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616026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 userDrawn="1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675316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 userDrawn="1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746468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 userDrawn="1">
          <p15:clr>
            <a:srgbClr val="5ACBF0"/>
          </p15:clr>
        </p15:guide>
        <p15:guide id="3" pos="6216" userDrawn="1">
          <p15:clr>
            <a:srgbClr val="5ACBF0"/>
          </p15:clr>
        </p15:guide>
        <p15:guide id="5" pos="5850" userDrawn="1">
          <p15:clr>
            <a:srgbClr val="5ACBF0"/>
          </p15:clr>
        </p15:guide>
        <p15:guide id="7" pos="4392" userDrawn="1">
          <p15:clr>
            <a:srgbClr val="5ACBF0"/>
          </p15:clr>
        </p15:guide>
        <p15:guide id="8" pos="3292" userDrawn="1">
          <p15:clr>
            <a:srgbClr val="5ACBF0"/>
          </p15:clr>
        </p15:guide>
        <p15:guide id="10" pos="2926">
          <p15:clr>
            <a:srgbClr val="5ACBF0"/>
          </p15:clr>
        </p15:guide>
        <p15:guide id="11" pos="4754" userDrawn="1">
          <p15:clr>
            <a:srgbClr val="5ACBF0"/>
          </p15:clr>
        </p15:guide>
        <p15:guide id="13" pos="1464" userDrawn="1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 userDrawn="1">
          <p15:clr>
            <a:srgbClr val="5ACBF0"/>
          </p15:clr>
        </p15:guide>
        <p15:guide id="16" orient="horz" pos="2533" userDrawn="1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96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49640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a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AA3643-D5D9-41B9-96E4-855AEB76E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89" y="2948801"/>
            <a:ext cx="121853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3B0E4D-D109-49B7-BF11-D8753C60B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4781629"/>
            <a:ext cx="121853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4601C7D-5B7B-4418-AB27-23F676F8E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7743826" y="0"/>
            <a:ext cx="44481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err="1">
              <a:solidFill>
                <a:srgbClr val="FFFFFF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6957756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A047F-F46A-4D66-90BE-735B879FE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2643945"/>
            <a:ext cx="3836648" cy="3283903"/>
          </a:xfrm>
          <a:prstGeom prst="rect">
            <a:avLst/>
          </a:prstGeom>
          <a:solidFill>
            <a:srgbClr val="0078D4"/>
          </a:solidFill>
        </p:spPr>
        <p:txBody>
          <a:bodyPr wrap="square" lIns="288000" tIns="288000" rIns="288000" bIns="288000" rtlCol="0">
            <a:noAutofit/>
          </a:bodyPr>
          <a:lstStyle/>
          <a:p>
            <a:pPr defTabSz="914330">
              <a:spcAft>
                <a:spcPts val="600"/>
              </a:spcAft>
              <a:defRPr/>
            </a:pPr>
            <a:endParaRPr lang="en-US" sz="20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EBF4D-1538-4661-A974-9DC95BE8C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317934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BD227-A1D8-426C-A894-FCF492029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1868608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418C7-E3F4-4A91-8CFC-D77B437C3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5818366"/>
            <a:ext cx="3836648" cy="721700"/>
          </a:xfrm>
          <a:prstGeom prst="rect">
            <a:avLst/>
          </a:prstGeom>
          <a:solidFill>
            <a:srgbClr val="D83B0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AEB94-766F-4C38-8F21-EE365EB3B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1093271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CED19-D572-492D-9329-F23C5197CE8E}"/>
              </a:ext>
            </a:extLst>
          </p:cNvPr>
          <p:cNvSpPr txBox="1"/>
          <p:nvPr userDrawn="1"/>
        </p:nvSpPr>
        <p:spPr>
          <a:xfrm>
            <a:off x="588264" y="1464199"/>
            <a:ext cx="221067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30">
              <a:defRPr/>
            </a:pPr>
            <a:r>
              <a:rPr lang="en-US" sz="2400">
                <a:solidFill>
                  <a:srgbClr val="0078D4"/>
                </a:solidFill>
                <a:latin typeface="Segoe UI Semibold"/>
              </a:rPr>
              <a:t>Content owners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7234D-6452-4D02-98D0-4EC0666FA2D4}"/>
              </a:ext>
            </a:extLst>
          </p:cNvPr>
          <p:cNvSpPr txBox="1"/>
          <p:nvPr userDrawn="1"/>
        </p:nvSpPr>
        <p:spPr>
          <a:xfrm>
            <a:off x="588264" y="3297034"/>
            <a:ext cx="337727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330" rtl="0" eaLnBrk="1" latinLnBrk="0" hangingPunct="1">
              <a:defRPr/>
            </a:pPr>
            <a:r>
              <a:rPr lang="en-US" sz="2400" kern="1200">
                <a:solidFill>
                  <a:srgbClr val="0078D4"/>
                </a:solidFill>
                <a:latin typeface="Segoe UI Semibold"/>
                <a:ea typeface="+mn-ea"/>
                <a:cs typeface="+mn-cs"/>
              </a:rPr>
              <a:t>Design and art direction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BA6838-7838-4608-9DBE-CAF9E79615B8}"/>
              </a:ext>
            </a:extLst>
          </p:cNvPr>
          <p:cNvSpPr txBox="1"/>
          <p:nvPr userDrawn="1"/>
        </p:nvSpPr>
        <p:spPr>
          <a:xfrm>
            <a:off x="588263" y="5129863"/>
            <a:ext cx="153939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914330" rtl="0" eaLnBrk="1" latinLnBrk="0" hangingPunct="1">
              <a:defRPr/>
            </a:pPr>
            <a:r>
              <a:rPr lang="en-US" sz="2400" kern="1200">
                <a:solidFill>
                  <a:srgbClr val="0078D4"/>
                </a:solidFill>
                <a:latin typeface="Segoe UI Semibold"/>
                <a:ea typeface="+mn-ea"/>
                <a:cs typeface="+mn-cs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20741882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 full p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93776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vert="horz" wrap="square" lIns="585216" tIns="91440" rIns="0" bIns="91440" rtlCol="0">
            <a:spAutoFit/>
          </a:bodyPr>
          <a:lstStyle>
            <a:lvl1pPr marL="0" indent="0">
              <a:buNone/>
              <a:defRPr lang="en-US" sz="1999" dirty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38" y="710247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029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2" orient="horz" pos="438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841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Bott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97853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56685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 userDrawn="1">
          <p15:clr>
            <a:srgbClr val="5ACBF0"/>
          </p15:clr>
        </p15:guide>
        <p15:guide id="2" orient="horz" pos="905" userDrawn="1">
          <p15:clr>
            <a:srgbClr val="5ACBF0"/>
          </p15:clr>
        </p15:guide>
        <p15:guide id="4" orient="horz" pos="1272" userDrawn="1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206398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eft s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50951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907464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8DC8E8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46914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0078D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47456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705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 userDrawn="1">
          <p15:clr>
            <a:srgbClr val="A4A3A4"/>
          </p15:clr>
        </p15:guide>
        <p15:guide id="15" pos="3348" userDrawn="1">
          <p15:clr>
            <a:srgbClr val="A4A3A4"/>
          </p15:clr>
        </p15:guide>
        <p15:guide id="16" pos="3754" userDrawn="1">
          <p15:clr>
            <a:srgbClr val="A4A3A4"/>
          </p15:clr>
        </p15:guide>
        <p15:guide id="17" pos="3931" userDrawn="1">
          <p15:clr>
            <a:srgbClr val="A4A3A4"/>
          </p15:clr>
        </p15:guide>
        <p15:guide id="18" pos="4342" userDrawn="1">
          <p15:clr>
            <a:srgbClr val="A4A3A4"/>
          </p15:clr>
        </p15:guide>
        <p15:guide id="19" pos="4531" userDrawn="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78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 userDrawn="1">
          <p15:clr>
            <a:srgbClr val="5ACBF0"/>
          </p15:clr>
        </p15:guide>
        <p15:guide id="2" orient="horz" pos="288" userDrawn="1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43103-0211-42B9-B21F-76E1B9F47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EA2760-0DA1-433A-B4FA-D3BC109602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5DA7714-E611-4E0C-AFCC-81432939CB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202" y="2734994"/>
            <a:ext cx="3030042" cy="13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1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613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720065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CEB907E8-8DF2-4BB3-87C9-9C2130FCB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38357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3139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 userDrawn="1">
          <p15:clr>
            <a:srgbClr val="5ACBF0"/>
          </p15:clr>
        </p15:guide>
        <p15:guide id="2" orient="horz" pos="905" userDrawn="1">
          <p15:clr>
            <a:srgbClr val="5ACBF0"/>
          </p15:clr>
        </p15:guide>
        <p15:guide id="4" orient="horz" pos="1272" userDrawn="1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886038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30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22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 userDrawn="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 userDrawn="1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072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 userDrawn="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 userDrawn="1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82190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407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5292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 userDrawn="1">
          <p15:clr>
            <a:srgbClr val="5ACBF0"/>
          </p15:clr>
        </p15:guide>
        <p15:guide id="7" pos="1795" userDrawn="1">
          <p15:clr>
            <a:srgbClr val="5ACBF0"/>
          </p15:clr>
        </p15:guide>
        <p15:guide id="8" pos="3035" userDrawn="1">
          <p15:clr>
            <a:srgbClr val="5ACBF0"/>
          </p15:clr>
        </p15:guide>
        <p15:guide id="9" pos="3221" userDrawn="1">
          <p15:clr>
            <a:srgbClr val="5ACBF0"/>
          </p15:clr>
        </p15:guide>
        <p15:guide id="10" pos="4461" userDrawn="1">
          <p15:clr>
            <a:srgbClr val="5ACBF0"/>
          </p15:clr>
        </p15:guide>
        <p15:guide id="11" pos="5890" userDrawn="1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 userDrawn="1">
          <p15:clr>
            <a:srgbClr val="5ACBF0"/>
          </p15:clr>
        </p15:guide>
        <p15:guide id="14" pos="6072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6797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67532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4204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 userDrawn="1">
          <p15:clr>
            <a:srgbClr val="5ACBF0"/>
          </p15:clr>
        </p15:guide>
        <p15:guide id="34" pos="3336" userDrawn="1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24526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 userDrawn="1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 userDrawn="1">
          <p15:clr>
            <a:srgbClr val="5ACBF0"/>
          </p15:clr>
        </p15:guide>
        <p15:guide id="29" orient="horz" pos="1271" userDrawn="1">
          <p15:clr>
            <a:srgbClr val="5ACBF0"/>
          </p15:clr>
        </p15:guide>
        <p15:guide id="30" orient="horz" pos="288" userDrawn="1">
          <p15:clr>
            <a:srgbClr val="5ACBF0"/>
          </p15:clr>
        </p15:guide>
        <p15:guide id="31" pos="3840" userDrawn="1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377377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 userDrawn="1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 userDrawn="1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811907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 userDrawn="1">
          <p15:clr>
            <a:srgbClr val="5ACBF0"/>
          </p15:clr>
        </p15:guide>
        <p15:guide id="5" orient="horz" pos="2160" userDrawn="1">
          <p15:clr>
            <a:srgbClr val="5ACBF0"/>
          </p15:clr>
        </p15:guide>
        <p15:guide id="6" pos="2991">
          <p15:clr>
            <a:srgbClr val="5ACBF0"/>
          </p15:clr>
        </p15:guide>
        <p15:guide id="7" pos="3728" userDrawn="1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973544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 userDrawn="1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898126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907845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644429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 userDrawn="1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721971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85701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 userDrawn="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 userDrawn="1">
          <p15:clr>
            <a:srgbClr val="5ACBF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564922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 userDrawn="1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890931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 userDrawn="1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645758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 userDrawn="1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145569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 userDrawn="1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10F07-B8D9-4B69-A567-8BEDE6973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492994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 userDrawn="1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 userDrawn="1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 userDrawn="1">
          <p15:clr>
            <a:srgbClr val="5ACBF0"/>
          </p15:clr>
        </p15:guide>
        <p15:guide id="15" pos="3451" userDrawn="1">
          <p15:clr>
            <a:srgbClr val="5ACBF0"/>
          </p15:clr>
        </p15:guide>
        <p15:guide id="16" pos="4229" userDrawn="1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204659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 userDrawn="1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 userDrawn="1">
          <p15:clr>
            <a:srgbClr val="5ACBF0"/>
          </p15:clr>
        </p15:guide>
        <p15:guide id="15" pos="2168" userDrawn="1">
          <p15:clr>
            <a:srgbClr val="5ACBF0"/>
          </p15:clr>
        </p15:guide>
        <p15:guide id="16" pos="2944" userDrawn="1">
          <p15:clr>
            <a:srgbClr val="5ACBF0"/>
          </p15:clr>
        </p15:guide>
        <p15:guide id="17" pos="4738" userDrawn="1">
          <p15:clr>
            <a:srgbClr val="5ACBF0"/>
          </p15:clr>
        </p15:guide>
        <p15:guide id="18" pos="5514" userDrawn="1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94436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 userDrawn="1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 userDrawn="1">
          <p15:clr>
            <a:srgbClr val="5ACBF0"/>
          </p15:clr>
        </p15:guide>
        <p15:guide id="16" pos="1524" userDrawn="1">
          <p15:clr>
            <a:srgbClr val="5ACBF0"/>
          </p15:clr>
        </p15:guide>
        <p15:guide id="17" pos="2298" userDrawn="1">
          <p15:clr>
            <a:srgbClr val="5ACBF0"/>
          </p15:clr>
        </p15:guide>
        <p15:guide id="18" pos="3450" userDrawn="1">
          <p15:clr>
            <a:srgbClr val="5ACBF0"/>
          </p15:clr>
        </p15:guide>
        <p15:guide id="19" pos="4230" userDrawn="1">
          <p15:clr>
            <a:srgbClr val="5ACBF0"/>
          </p15:clr>
        </p15:guide>
        <p15:guide id="20" pos="5380" userDrawn="1">
          <p15:clr>
            <a:srgbClr val="5ACBF0"/>
          </p15:clr>
        </p15:guide>
        <p15:guide id="21" pos="6156" userDrawn="1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166785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4913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 userDrawn="1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592123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07088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 userDrawn="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 userDrawn="1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717352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 userDrawn="1">
          <p15:clr>
            <a:srgbClr val="5ACBF0"/>
          </p15:clr>
        </p15:guide>
        <p15:guide id="3" pos="6216" userDrawn="1">
          <p15:clr>
            <a:srgbClr val="5ACBF0"/>
          </p15:clr>
        </p15:guide>
        <p15:guide id="5" pos="5850" userDrawn="1">
          <p15:clr>
            <a:srgbClr val="5ACBF0"/>
          </p15:clr>
        </p15:guide>
        <p15:guide id="7" pos="4392" userDrawn="1">
          <p15:clr>
            <a:srgbClr val="5ACBF0"/>
          </p15:clr>
        </p15:guide>
        <p15:guide id="8" pos="3292" userDrawn="1">
          <p15:clr>
            <a:srgbClr val="5ACBF0"/>
          </p15:clr>
        </p15:guide>
        <p15:guide id="10" pos="2926">
          <p15:clr>
            <a:srgbClr val="5ACBF0"/>
          </p15:clr>
        </p15:guide>
        <p15:guide id="11" pos="4754" userDrawn="1">
          <p15:clr>
            <a:srgbClr val="5ACBF0"/>
          </p15:clr>
        </p15:guide>
        <p15:guide id="13" pos="1464" userDrawn="1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 userDrawn="1">
          <p15:clr>
            <a:srgbClr val="5ACBF0"/>
          </p15:clr>
        </p15:guide>
        <p15:guide id="16" orient="horz" pos="2533" userDrawn="1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068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942958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a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A1C6E1-5E25-45AB-BA01-27CDC7E14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89" y="2948801"/>
            <a:ext cx="121853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AB2A17-4165-4589-BAC3-6D1AD5AED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" y="4781629"/>
            <a:ext cx="1218531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4601C7D-5B7B-4418-AB27-23F676F8E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7743826" y="0"/>
            <a:ext cx="44481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err="1">
              <a:solidFill>
                <a:srgbClr val="FFFFFF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957756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A047F-F46A-4D66-90BE-735B879FE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2643945"/>
            <a:ext cx="3836648" cy="3283903"/>
          </a:xfrm>
          <a:prstGeom prst="rect">
            <a:avLst/>
          </a:prstGeom>
          <a:solidFill>
            <a:srgbClr val="0078D4"/>
          </a:solidFill>
        </p:spPr>
        <p:txBody>
          <a:bodyPr wrap="square" lIns="288000" tIns="288000" rIns="288000" bIns="288000" rtlCol="0">
            <a:noAutofit/>
          </a:bodyPr>
          <a:lstStyle/>
          <a:p>
            <a:pPr defTabSz="914330">
              <a:spcAft>
                <a:spcPts val="600"/>
              </a:spcAft>
              <a:defRPr/>
            </a:pPr>
            <a:endParaRPr lang="en-US" sz="20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EBF4D-1538-4661-A974-9DC95BE8C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317934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BD227-A1D8-426C-A894-FCF492029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1868608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418C7-E3F4-4A91-8CFC-D77B437C3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5818366"/>
            <a:ext cx="3836648" cy="721700"/>
          </a:xfrm>
          <a:prstGeom prst="rect">
            <a:avLst/>
          </a:prstGeom>
          <a:solidFill>
            <a:srgbClr val="D83B0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AEB94-766F-4C38-8F21-EE365EB3B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8061665" y="1093271"/>
            <a:ext cx="3836648" cy="721700"/>
          </a:xfrm>
          <a:prstGeom prst="rect">
            <a:avLst/>
          </a:prstGeom>
          <a:solidFill>
            <a:srgbClr val="8DE971"/>
          </a:solidFill>
        </p:spPr>
        <p:txBody>
          <a:bodyPr wrap="square" lIns="288000" tIns="144000" rIns="288000" bIns="144000" rtlCol="0">
            <a:noAutofit/>
          </a:bodyPr>
          <a:lstStyle/>
          <a:p>
            <a:pPr defTabSz="914330">
              <a:defRPr/>
            </a:pPr>
            <a:endParaRPr lang="en-US" sz="1600">
              <a:latin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CED19-D572-492D-9329-F23C5197CE8E}"/>
              </a:ext>
            </a:extLst>
          </p:cNvPr>
          <p:cNvSpPr txBox="1"/>
          <p:nvPr userDrawn="1"/>
        </p:nvSpPr>
        <p:spPr>
          <a:xfrm>
            <a:off x="588264" y="1464199"/>
            <a:ext cx="221067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30">
              <a:defRPr/>
            </a:pPr>
            <a:r>
              <a:rPr lang="en-US" sz="2400">
                <a:solidFill>
                  <a:srgbClr val="0078D4"/>
                </a:solidFill>
                <a:latin typeface="Segoe UI Semibold"/>
              </a:rPr>
              <a:t>Content owners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7234D-6452-4D02-98D0-4EC0666FA2D4}"/>
              </a:ext>
            </a:extLst>
          </p:cNvPr>
          <p:cNvSpPr txBox="1"/>
          <p:nvPr userDrawn="1"/>
        </p:nvSpPr>
        <p:spPr>
          <a:xfrm>
            <a:off x="588264" y="3297034"/>
            <a:ext cx="337727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30">
              <a:defRPr/>
            </a:pPr>
            <a:r>
              <a:rPr lang="en-US" sz="2400">
                <a:solidFill>
                  <a:srgbClr val="0078D4"/>
                </a:solidFill>
                <a:latin typeface="Segoe UI Semibold"/>
              </a:rPr>
              <a:t>Design and art direction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BA6838-7838-4608-9DBE-CAF9E79615B8}"/>
              </a:ext>
            </a:extLst>
          </p:cNvPr>
          <p:cNvSpPr txBox="1"/>
          <p:nvPr userDrawn="1"/>
        </p:nvSpPr>
        <p:spPr>
          <a:xfrm>
            <a:off x="588263" y="5129863"/>
            <a:ext cx="153939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30">
              <a:defRPr/>
            </a:pPr>
            <a:r>
              <a:rPr lang="en-US" sz="2400">
                <a:solidFill>
                  <a:srgbClr val="0078D4"/>
                </a:solidFill>
                <a:latin typeface="Segoe UI Semibold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27413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92" userDrawn="1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93776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vert="horz" wrap="square" lIns="585216" tIns="91440" rIns="0" bIns="91440" rtlCol="0">
            <a:spAutoFit/>
          </a:bodyPr>
          <a:lstStyle>
            <a:lvl1pPr marL="0" indent="0">
              <a:buNone/>
              <a:defRPr lang="en-US" sz="1999" dirty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38" y="710247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653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438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0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589568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923881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5322753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808482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9183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31917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50937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526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2020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 userDrawn="1">
          <p15:clr>
            <a:srgbClr val="A4A3A4"/>
          </p15:clr>
        </p15:guide>
        <p15:guide id="15" pos="3348" userDrawn="1">
          <p15:clr>
            <a:srgbClr val="A4A3A4"/>
          </p15:clr>
        </p15:guide>
        <p15:guide id="16" pos="3754" userDrawn="1">
          <p15:clr>
            <a:srgbClr val="A4A3A4"/>
          </p15:clr>
        </p15:guide>
        <p15:guide id="17" pos="3931" userDrawn="1">
          <p15:clr>
            <a:srgbClr val="A4A3A4"/>
          </p15:clr>
        </p15:guide>
        <p15:guide id="18" pos="4342" userDrawn="1">
          <p15:clr>
            <a:srgbClr val="A4A3A4"/>
          </p15:clr>
        </p15:guide>
        <p15:guide id="19" pos="4531" userDrawn="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white - EMF" descr="Microsoft logo white text version">
            <a:extLst>
              <a:ext uri="{FF2B5EF4-FFF2-40B4-BE49-F238E27FC236}">
                <a16:creationId xmlns:a16="http://schemas.microsoft.com/office/drawing/2014/main" id="{A9951252-47D0-4747-8692-1D9F8A5F5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73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6245438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 userDrawn="1">
          <p15:clr>
            <a:srgbClr val="5ACBF0"/>
          </p15:clr>
        </p15:guide>
        <p15:guide id="2" orient="horz" pos="288" userDrawn="1">
          <p15:clr>
            <a:srgbClr val="5ACBF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43103-0211-42B9-B21F-76E1B9F47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FAEA2760-0DA1-433A-B4FA-D3BC109602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5DA7714-E611-4E0C-AFCC-81432939CB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202" y="2734994"/>
            <a:ext cx="3030042" cy="13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9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6132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rgbClr val="0078D4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CAF610D3-6117-48F4-AED9-F47791F33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75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190714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90.xml"/><Relationship Id="rId47" Type="http://schemas.openxmlformats.org/officeDocument/2006/relationships/slideLayout" Target="../slideLayouts/slideLayout95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45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9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91.xml"/><Relationship Id="rId48" Type="http://schemas.openxmlformats.org/officeDocument/2006/relationships/slideLayout" Target="../slideLayouts/slideLayout96.xml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9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38.xml"/><Relationship Id="rId47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48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73" r:id="rId2"/>
    <p:sldLayoutId id="2147484710" r:id="rId3"/>
    <p:sldLayoutId id="2147484240" r:id="rId4"/>
    <p:sldLayoutId id="2147484910" r:id="rId5"/>
    <p:sldLayoutId id="2147484911" r:id="rId6"/>
    <p:sldLayoutId id="2147485050" r:id="rId7"/>
    <p:sldLayoutId id="2147485165" r:id="rId8"/>
    <p:sldLayoutId id="2147484941" r:id="rId9"/>
    <p:sldLayoutId id="2147484942" r:id="rId10"/>
    <p:sldLayoutId id="2147485162" r:id="rId11"/>
    <p:sldLayoutId id="2147484639" r:id="rId12"/>
    <p:sldLayoutId id="2147484943" r:id="rId13"/>
    <p:sldLayoutId id="2147484603" r:id="rId14"/>
    <p:sldLayoutId id="2147484833" r:id="rId15"/>
    <p:sldLayoutId id="2147484834" r:id="rId16"/>
    <p:sldLayoutId id="2147484835" r:id="rId17"/>
    <p:sldLayoutId id="2147484922" r:id="rId18"/>
    <p:sldLayoutId id="2147484923" r:id="rId19"/>
    <p:sldLayoutId id="2147484924" r:id="rId20"/>
    <p:sldLayoutId id="2147484839" r:id="rId21"/>
    <p:sldLayoutId id="2147484840" r:id="rId22"/>
    <p:sldLayoutId id="2147484841" r:id="rId23"/>
    <p:sldLayoutId id="2147484842" r:id="rId24"/>
    <p:sldLayoutId id="2147484843" r:id="rId25"/>
    <p:sldLayoutId id="2147484938" r:id="rId26"/>
    <p:sldLayoutId id="2147484939" r:id="rId27"/>
    <p:sldLayoutId id="2147484940" r:id="rId28"/>
    <p:sldLayoutId id="2147485161" r:id="rId29"/>
    <p:sldLayoutId id="2147485152" r:id="rId30"/>
    <p:sldLayoutId id="2147485153" r:id="rId31"/>
    <p:sldLayoutId id="2147485154" r:id="rId32"/>
    <p:sldLayoutId id="2147484944" r:id="rId33"/>
    <p:sldLayoutId id="2147484945" r:id="rId34"/>
    <p:sldLayoutId id="2147485277" r:id="rId35"/>
    <p:sldLayoutId id="2147485137" r:id="rId36"/>
    <p:sldLayoutId id="2147485138" r:id="rId37"/>
    <p:sldLayoutId id="2147485139" r:id="rId38"/>
    <p:sldLayoutId id="2147485140" r:id="rId39"/>
    <p:sldLayoutId id="2147485141" r:id="rId40"/>
    <p:sldLayoutId id="2147485142" r:id="rId41"/>
    <p:sldLayoutId id="2147485274" r:id="rId42"/>
    <p:sldLayoutId id="2147485275" r:id="rId43"/>
    <p:sldLayoutId id="2147485276" r:id="rId44"/>
    <p:sldLayoutId id="2147484671" r:id="rId45"/>
    <p:sldLayoutId id="2147484673" r:id="rId46"/>
    <p:sldLayoutId id="2147484299" r:id="rId47"/>
    <p:sldLayoutId id="2147484263" r:id="rId4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 userDrawn="1">
          <p15:clr>
            <a:srgbClr val="C35EA4"/>
          </p15:clr>
        </p15:guide>
        <p15:guide id="17" pos="7313" userDrawn="1">
          <p15:clr>
            <a:srgbClr val="C35EA4"/>
          </p15:clr>
        </p15:guide>
        <p15:guide id="25" orient="horz" pos="369" userDrawn="1">
          <p15:clr>
            <a:srgbClr val="C35EA4"/>
          </p15:clr>
        </p15:guide>
        <p15:guide id="26" orient="horz" pos="3949" userDrawn="1">
          <p15:clr>
            <a:srgbClr val="C35EA4"/>
          </p15:clr>
        </p15:guide>
        <p15:guide id="27" orient="horz" pos="184" userDrawn="1">
          <p15:clr>
            <a:srgbClr val="A4A3A4"/>
          </p15:clr>
        </p15:guide>
        <p15:guide id="28" pos="185" userDrawn="1">
          <p15:clr>
            <a:srgbClr val="A4A3A4"/>
          </p15:clr>
        </p15:guide>
        <p15:guide id="29" orient="horz" pos="4135" userDrawn="1">
          <p15:clr>
            <a:srgbClr val="A4A3A4"/>
          </p15:clr>
        </p15:guide>
        <p15:guide id="30" pos="749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82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98" r:id="rId1"/>
    <p:sldLayoutId id="2147485283" r:id="rId2"/>
    <p:sldLayoutId id="2147485224" r:id="rId3"/>
    <p:sldLayoutId id="2147485225" r:id="rId4"/>
    <p:sldLayoutId id="2147485226" r:id="rId5"/>
    <p:sldLayoutId id="2147485227" r:id="rId6"/>
    <p:sldLayoutId id="2147485228" r:id="rId7"/>
    <p:sldLayoutId id="2147485229" r:id="rId8"/>
    <p:sldLayoutId id="2147485230" r:id="rId9"/>
    <p:sldLayoutId id="2147485231" r:id="rId10"/>
    <p:sldLayoutId id="2147485232" r:id="rId11"/>
    <p:sldLayoutId id="2147485233" r:id="rId12"/>
    <p:sldLayoutId id="2147485234" r:id="rId13"/>
    <p:sldLayoutId id="2147485235" r:id="rId14"/>
    <p:sldLayoutId id="2147485236" r:id="rId15"/>
    <p:sldLayoutId id="2147485238" r:id="rId16"/>
    <p:sldLayoutId id="2147485240" r:id="rId17"/>
    <p:sldLayoutId id="2147485241" r:id="rId18"/>
    <p:sldLayoutId id="2147485242" r:id="rId19"/>
    <p:sldLayoutId id="2147485243" r:id="rId20"/>
    <p:sldLayoutId id="2147485244" r:id="rId21"/>
    <p:sldLayoutId id="2147485245" r:id="rId22"/>
    <p:sldLayoutId id="2147485246" r:id="rId23"/>
    <p:sldLayoutId id="2147485247" r:id="rId24"/>
    <p:sldLayoutId id="2147485248" r:id="rId25"/>
    <p:sldLayoutId id="2147485249" r:id="rId26"/>
    <p:sldLayoutId id="2147485250" r:id="rId27"/>
    <p:sldLayoutId id="2147485251" r:id="rId28"/>
    <p:sldLayoutId id="2147485252" r:id="rId29"/>
    <p:sldLayoutId id="2147485253" r:id="rId30"/>
    <p:sldLayoutId id="2147485254" r:id="rId31"/>
    <p:sldLayoutId id="2147485255" r:id="rId32"/>
    <p:sldLayoutId id="2147485256" r:id="rId33"/>
    <p:sldLayoutId id="2147485257" r:id="rId34"/>
    <p:sldLayoutId id="2147485294" r:id="rId35"/>
    <p:sldLayoutId id="2147485258" r:id="rId36"/>
    <p:sldLayoutId id="2147485259" r:id="rId37"/>
    <p:sldLayoutId id="2147485260" r:id="rId38"/>
    <p:sldLayoutId id="2147485261" r:id="rId39"/>
    <p:sldLayoutId id="2147485262" r:id="rId40"/>
    <p:sldLayoutId id="2147485263" r:id="rId41"/>
    <p:sldLayoutId id="2147485284" r:id="rId42"/>
    <p:sldLayoutId id="2147485285" r:id="rId43"/>
    <p:sldLayoutId id="2147485286" r:id="rId44"/>
    <p:sldLayoutId id="2147485268" r:id="rId45"/>
    <p:sldLayoutId id="2147485293" r:id="rId46"/>
    <p:sldLayoutId id="2147485270" r:id="rId47"/>
    <p:sldLayoutId id="2147485271" r:id="rId4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 userDrawn="1">
          <p15:clr>
            <a:srgbClr val="C35EA4"/>
          </p15:clr>
        </p15:guide>
        <p15:guide id="17" pos="7313" userDrawn="1">
          <p15:clr>
            <a:srgbClr val="C35EA4"/>
          </p15:clr>
        </p15:guide>
        <p15:guide id="25" orient="horz" pos="369" userDrawn="1">
          <p15:clr>
            <a:srgbClr val="C35EA4"/>
          </p15:clr>
        </p15:guide>
        <p15:guide id="26" orient="horz" pos="3949" userDrawn="1">
          <p15:clr>
            <a:srgbClr val="C35EA4"/>
          </p15:clr>
        </p15:guide>
        <p15:guide id="27" orient="horz" pos="184" userDrawn="1">
          <p15:clr>
            <a:srgbClr val="A4A3A4"/>
          </p15:clr>
        </p15:guide>
        <p15:guide id="28" pos="185" userDrawn="1">
          <p15:clr>
            <a:srgbClr val="A4A3A4"/>
          </p15:clr>
        </p15:guide>
        <p15:guide id="29" orient="horz" pos="4135" userDrawn="1">
          <p15:clr>
            <a:srgbClr val="A4A3A4"/>
          </p15:clr>
        </p15:guide>
        <p15:guide id="30" pos="7495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1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0" r:id="rId1"/>
    <p:sldLayoutId id="2147485301" r:id="rId2"/>
    <p:sldLayoutId id="2147485302" r:id="rId3"/>
    <p:sldLayoutId id="2147485303" r:id="rId4"/>
    <p:sldLayoutId id="2147485304" r:id="rId5"/>
    <p:sldLayoutId id="2147485305" r:id="rId6"/>
    <p:sldLayoutId id="2147485306" r:id="rId7"/>
    <p:sldLayoutId id="2147485307" r:id="rId8"/>
    <p:sldLayoutId id="2147485308" r:id="rId9"/>
    <p:sldLayoutId id="2147485309" r:id="rId10"/>
    <p:sldLayoutId id="2147485310" r:id="rId11"/>
    <p:sldLayoutId id="2147485311" r:id="rId12"/>
    <p:sldLayoutId id="2147485312" r:id="rId13"/>
    <p:sldLayoutId id="2147485313" r:id="rId14"/>
    <p:sldLayoutId id="2147485314" r:id="rId15"/>
    <p:sldLayoutId id="2147485315" r:id="rId16"/>
    <p:sldLayoutId id="2147485316" r:id="rId17"/>
    <p:sldLayoutId id="2147485317" r:id="rId18"/>
    <p:sldLayoutId id="2147485318" r:id="rId19"/>
    <p:sldLayoutId id="2147485319" r:id="rId20"/>
    <p:sldLayoutId id="2147485320" r:id="rId21"/>
    <p:sldLayoutId id="2147485321" r:id="rId22"/>
    <p:sldLayoutId id="2147485322" r:id="rId23"/>
    <p:sldLayoutId id="2147485323" r:id="rId24"/>
    <p:sldLayoutId id="2147485324" r:id="rId25"/>
    <p:sldLayoutId id="2147485325" r:id="rId26"/>
    <p:sldLayoutId id="2147485326" r:id="rId27"/>
    <p:sldLayoutId id="2147485327" r:id="rId28"/>
    <p:sldLayoutId id="2147485328" r:id="rId29"/>
    <p:sldLayoutId id="2147485329" r:id="rId30"/>
    <p:sldLayoutId id="2147485330" r:id="rId31"/>
    <p:sldLayoutId id="2147485331" r:id="rId32"/>
    <p:sldLayoutId id="2147485332" r:id="rId33"/>
    <p:sldLayoutId id="2147485333" r:id="rId34"/>
    <p:sldLayoutId id="2147485334" r:id="rId35"/>
    <p:sldLayoutId id="2147485335" r:id="rId36"/>
    <p:sldLayoutId id="2147485336" r:id="rId37"/>
    <p:sldLayoutId id="2147485337" r:id="rId38"/>
    <p:sldLayoutId id="2147485338" r:id="rId39"/>
    <p:sldLayoutId id="2147485339" r:id="rId40"/>
    <p:sldLayoutId id="2147485340" r:id="rId41"/>
    <p:sldLayoutId id="2147485341" r:id="rId42"/>
    <p:sldLayoutId id="2147485342" r:id="rId43"/>
    <p:sldLayoutId id="2147485343" r:id="rId44"/>
    <p:sldLayoutId id="2147485344" r:id="rId45"/>
    <p:sldLayoutId id="2147485345" r:id="rId46"/>
    <p:sldLayoutId id="2147485346" r:id="rId47"/>
    <p:sldLayoutId id="2147485347" r:id="rId4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2.svg"/><Relationship Id="rId11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6.sv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5" Type="http://schemas.openxmlformats.org/officeDocument/2006/relationships/image" Target="../media/image71.svg"/><Relationship Id="rId10" Type="http://schemas.openxmlformats.org/officeDocument/2006/relationships/image" Target="../media/image61.svg"/><Relationship Id="rId4" Type="http://schemas.openxmlformats.org/officeDocument/2006/relationships/image" Target="../media/image64.svg"/><Relationship Id="rId9" Type="http://schemas.openxmlformats.org/officeDocument/2006/relationships/image" Target="../media/image60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DD04-D957-4B8E-821D-3C2DF0DD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927812"/>
            <a:ext cx="9144000" cy="1606594"/>
          </a:xfrm>
        </p:spPr>
        <p:txBody>
          <a:bodyPr vert="horz" wrap="square" lIns="0" tIns="0" rIns="0" bIns="0" rtlCol="0" anchor="b">
            <a:spAutoFit/>
          </a:bodyPr>
          <a:lstStyle/>
          <a:p>
            <a:pPr lvl="0" defTabSz="932472" fontAlgn="base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kern="0" spc="-10" dirty="0">
                <a:solidFill>
                  <a:srgbClr val="FFFFFF"/>
                </a:solidFill>
                <a:latin typeface="Segoe UI Semibold"/>
                <a:ea typeface="Segoe UI" pitchFamily="34" charset="0"/>
                <a:cs typeface="Segoe UI" pitchFamily="34" charset="0"/>
              </a:rPr>
              <a:t>Scott Hunter</a:t>
            </a:r>
            <a:br>
              <a:rPr lang="en-US" sz="4400" kern="0" spc="-10" dirty="0">
                <a:solidFill>
                  <a:srgbClr val="FFFFFF"/>
                </a:solidFill>
                <a:latin typeface="Segoe UI Semibold"/>
                <a:ea typeface="Segoe UI" pitchFamily="34" charset="0"/>
                <a:cs typeface="Segoe UI" pitchFamily="34" charset="0"/>
              </a:rPr>
            </a:br>
            <a:r>
              <a:rPr lang="en-US" sz="3600" kern="0" dirty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VP Director Product, Azure Developer</a:t>
            </a:r>
            <a:br>
              <a:rPr lang="en-US" sz="3600" kern="0" dirty="0">
                <a:solidFill>
                  <a:srgbClr val="FFFFFF"/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@coolcsh</a:t>
            </a:r>
          </a:p>
        </p:txBody>
      </p:sp>
    </p:spTree>
    <p:extLst>
      <p:ext uri="{BB962C8B-B14F-4D97-AF65-F5344CB8AC3E}">
        <p14:creationId xmlns:p14="http://schemas.microsoft.com/office/powerpoint/2010/main" val="20468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AF3D98-2E29-7E6E-609B-3801C3BE9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" t="4664" r="39863" b="4664"/>
          <a:stretch/>
        </p:blipFill>
        <p:spPr bwMode="blackWhite">
          <a:xfrm>
            <a:off x="6240018" y="585786"/>
            <a:ext cx="5513832" cy="5687568"/>
          </a:xfrm>
          <a:prstGeom prst="roundRect">
            <a:avLst>
              <a:gd name="adj" fmla="val 112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7AF76-E3EA-7850-465D-384EBE166E0E}"/>
              </a:ext>
            </a:extLst>
          </p:cNvPr>
          <p:cNvSpPr txBox="1"/>
          <p:nvPr/>
        </p:nvSpPr>
        <p:spPr bwMode="blackWhite">
          <a:xfrm>
            <a:off x="6892925" y="1417356"/>
            <a:ext cx="4716100" cy="10956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4000" ker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Eclipse </a:t>
            </a:r>
            <a:r>
              <a:rPr lang="en-US" sz="4000" kern="0" err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Adoptium</a:t>
            </a:r>
            <a:endParaRPr lang="en-US" sz="4000" kern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1"/>
              </a:gradFill>
              <a:latin typeface="Segoe UI Semibold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800" kern="0" err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adoptium.net</a:t>
            </a:r>
            <a:endParaRPr lang="en-US" sz="4000" kern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1"/>
              </a:gradFill>
              <a:latin typeface="Segoe UI Semi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261A8-3CFF-160C-576B-CFB39A9BDB0A}"/>
              </a:ext>
            </a:extLst>
          </p:cNvPr>
          <p:cNvSpPr txBox="1"/>
          <p:nvPr/>
        </p:nvSpPr>
        <p:spPr bwMode="blackWhite">
          <a:xfrm>
            <a:off x="6892926" y="2744032"/>
            <a:ext cx="4156824" cy="66479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Community-led, vendor neutral binaries of OpenJDK</a:t>
            </a:r>
          </a:p>
        </p:txBody>
      </p:sp>
      <p:pic>
        <p:nvPicPr>
          <p:cNvPr id="21" name="Picture 20" descr="Adoptium logo">
            <a:extLst>
              <a:ext uri="{FF2B5EF4-FFF2-40B4-BE49-F238E27FC236}">
                <a16:creationId xmlns:a16="http://schemas.microsoft.com/office/drawing/2014/main" id="{C622D047-6C17-7D7A-0783-FADE7B468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5" t="11507" r="13465" b="18139"/>
          <a:stretch/>
        </p:blipFill>
        <p:spPr>
          <a:xfrm>
            <a:off x="6917697" y="3990392"/>
            <a:ext cx="1794982" cy="1464346"/>
          </a:xfrm>
          <a:prstGeom prst="rect">
            <a:avLst/>
          </a:prstGeom>
        </p:spPr>
      </p:pic>
      <p:pic>
        <p:nvPicPr>
          <p:cNvPr id="22" name="Picture 9" descr="Text&#10;&#10;Description automatically generated">
            <a:extLst>
              <a:ext uri="{FF2B5EF4-FFF2-40B4-BE49-F238E27FC236}">
                <a16:creationId xmlns:a16="http://schemas.microsoft.com/office/drawing/2014/main" id="{C5721B9E-6B8F-A31E-12C7-940E974610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625"/>
          <a:stretch/>
        </p:blipFill>
        <p:spPr>
          <a:xfrm>
            <a:off x="9195759" y="3900566"/>
            <a:ext cx="1974548" cy="164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590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95833E-6 -4.07407E-6 L -3.95833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2422 -0.4094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-204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AF3D98-2E29-7E6E-609B-3801C3BE9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" t="4664" r="39863" b="4664"/>
          <a:stretch/>
        </p:blipFill>
        <p:spPr bwMode="blackWhite">
          <a:xfrm>
            <a:off x="6240018" y="585786"/>
            <a:ext cx="5513832" cy="5687568"/>
          </a:xfrm>
          <a:prstGeom prst="roundRect">
            <a:avLst>
              <a:gd name="adj" fmla="val 112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7AF76-E3EA-7850-465D-384EBE166E0E}"/>
              </a:ext>
            </a:extLst>
          </p:cNvPr>
          <p:cNvSpPr txBox="1"/>
          <p:nvPr/>
        </p:nvSpPr>
        <p:spPr bwMode="blackWhite">
          <a:xfrm>
            <a:off x="6892925" y="1241509"/>
            <a:ext cx="398235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4000" ker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OpenJDK Ports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B261A8-3CFF-160C-576B-CFB39A9BDB0A}"/>
              </a:ext>
            </a:extLst>
          </p:cNvPr>
          <p:cNvSpPr txBox="1"/>
          <p:nvPr/>
        </p:nvSpPr>
        <p:spPr bwMode="blackWhite">
          <a:xfrm>
            <a:off x="6892926" y="1929414"/>
            <a:ext cx="398235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Windows on Arm, Apple Silicon, and Alpine Linux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275AB-6481-A506-D69B-063B87A9E6F4}"/>
              </a:ext>
            </a:extLst>
          </p:cNvPr>
          <p:cNvSpPr txBox="1"/>
          <p:nvPr/>
        </p:nvSpPr>
        <p:spPr bwMode="blackWhite">
          <a:xfrm>
            <a:off x="6892926" y="2941752"/>
            <a:ext cx="3982354" cy="269099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b="1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+mj-lt"/>
                <a:ea typeface="Open Sans"/>
                <a:cs typeface="Segoe UI Semibold"/>
              </a:rPr>
              <a:t>OpenJDK mainstream:</a:t>
            </a:r>
          </a:p>
          <a:p>
            <a:pPr marL="0" lvl="1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JEP 388: Windows/AArch64</a:t>
            </a:r>
          </a:p>
          <a:p>
            <a:pPr marL="0" lvl="1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JEP 391: macOS/AArch64 Port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endParaRPr lang="en-US" sz="2000">
              <a:gradFill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1"/>
              </a:gradFill>
              <a:latin typeface="+mj-lt"/>
              <a:ea typeface="Open Sans" panose="020B0606030504020204" pitchFamily="34" charset="0"/>
              <a:cs typeface="Open Sans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+mj-lt"/>
                <a:ea typeface="Open Sans"/>
                <a:cs typeface="Open Sans"/>
              </a:rPr>
              <a:t>Eclipse </a:t>
            </a:r>
            <a:r>
              <a:rPr lang="en-US" sz="2400" err="1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+mj-lt"/>
                <a:ea typeface="Open Sans"/>
                <a:cs typeface="Open Sans"/>
              </a:rPr>
              <a:t>Adoptium</a:t>
            </a:r>
            <a:r>
              <a:rPr lang="en-US" sz="240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+mj-lt"/>
                <a:ea typeface="Open Sans"/>
                <a:cs typeface="Open Sans"/>
              </a:rPr>
              <a:t>:</a:t>
            </a:r>
          </a:p>
          <a:p>
            <a:pPr marL="0" lvl="1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Backported support for Alpine Linux/</a:t>
            </a:r>
            <a:r>
              <a:rPr lang="en-US" sz="2000" err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musl</a:t>
            </a: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 in Java 8 binaries</a:t>
            </a:r>
          </a:p>
        </p:txBody>
      </p:sp>
    </p:spTree>
    <p:extLst>
      <p:ext uri="{BB962C8B-B14F-4D97-AF65-F5344CB8AC3E}">
        <p14:creationId xmlns:p14="http://schemas.microsoft.com/office/powerpoint/2010/main" val="320051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4.16667E-6 0.03541 " pathEditMode="relative" rAng="0" ptsTypes="AA">
                                      <p:cBhvr>
                                        <p:cTn id="12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4.16667E-6 0.03541 " pathEditMode="relative" rAng="0" ptsTypes="AA">
                                      <p:cBhvr>
                                        <p:cTn id="17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5D4643-BDBE-A7E6-A6C7-FE1EB076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" t="9903" r="42468" b="9903"/>
          <a:stretch/>
        </p:blipFill>
        <p:spPr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EA37A0-D953-02E9-B42B-54EE34C49B2E}"/>
              </a:ext>
            </a:extLst>
          </p:cNvPr>
          <p:cNvSpPr txBox="1">
            <a:spLocks/>
          </p:cNvSpPr>
          <p:nvPr/>
        </p:nvSpPr>
        <p:spPr>
          <a:xfrm>
            <a:off x="6989203" y="2616470"/>
            <a:ext cx="4015462" cy="1625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pc="-50">
                <a:ln w="3175"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  <a:cs typeface="+mn-cs"/>
              </a:rPr>
              <a:t>We use Java.</a:t>
            </a:r>
          </a:p>
          <a:p>
            <a:pPr algn="ctr"/>
            <a:r>
              <a:rPr lang="en-US" sz="4800" spc="-50">
                <a:ln w="31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  <a:cs typeface="+mn-cs"/>
              </a:rPr>
              <a:t>A lot.</a:t>
            </a:r>
          </a:p>
        </p:txBody>
      </p:sp>
    </p:spTree>
    <p:extLst>
      <p:ext uri="{BB962C8B-B14F-4D97-AF65-F5344CB8AC3E}">
        <p14:creationId xmlns:p14="http://schemas.microsoft.com/office/powerpoint/2010/main" val="1047831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0443 -0.3641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8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5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DE336-BCFB-4534-9E4D-1ADC80976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B319D1-D944-4043-9A56-161A08903CB5}"/>
              </a:ext>
            </a:extLst>
          </p:cNvPr>
          <p:cNvSpPr txBox="1"/>
          <p:nvPr/>
        </p:nvSpPr>
        <p:spPr bwMode="blackWhite">
          <a:xfrm>
            <a:off x="7168133" y="1537604"/>
            <a:ext cx="3600685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800" b="1" spc="-50">
                <a:solidFill>
                  <a:schemeClr val="bg1"/>
                </a:solidFill>
                <a:latin typeface="Segoe UI Semibold"/>
              </a:rPr>
              <a:t>Java is widely used across Microsoft</a:t>
            </a:r>
            <a:endParaRPr lang="en-US" sz="1050">
              <a:solidFill>
                <a:schemeClr val="bg1"/>
              </a:solidFill>
              <a:latin typeface="Segoe UI Semi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1DB14-718B-55AC-7E19-23C2B065B27E}"/>
              </a:ext>
            </a:extLst>
          </p:cNvPr>
          <p:cNvSpPr txBox="1"/>
          <p:nvPr/>
        </p:nvSpPr>
        <p:spPr bwMode="blackWhite">
          <a:xfrm>
            <a:off x="7168133" y="1966908"/>
            <a:ext cx="3600685" cy="77559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800" b="1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2 million JVMs </a:t>
            </a:r>
            <a:br>
              <a:rPr lang="en-US" sz="2800" b="1" spc="-50">
                <a:latin typeface="Segoe UI Semibold"/>
              </a:rPr>
            </a:br>
            <a:r>
              <a:rPr lang="en-US" sz="2800" b="1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in production *</a:t>
            </a:r>
          </a:p>
        </p:txBody>
      </p:sp>
      <p:grpSp>
        <p:nvGrpSpPr>
          <p:cNvPr id="2" name="Group 1" descr="LinkedIn, Azure, Yammer logos">
            <a:extLst>
              <a:ext uri="{FF2B5EF4-FFF2-40B4-BE49-F238E27FC236}">
                <a16:creationId xmlns:a16="http://schemas.microsoft.com/office/drawing/2014/main" id="{61D51B0B-F157-D5D2-604B-E950873BF800}"/>
              </a:ext>
            </a:extLst>
          </p:cNvPr>
          <p:cNvGrpSpPr/>
          <p:nvPr/>
        </p:nvGrpSpPr>
        <p:grpSpPr>
          <a:xfrm>
            <a:off x="7168133" y="2944427"/>
            <a:ext cx="3827405" cy="969145"/>
            <a:chOff x="7168133" y="3069882"/>
            <a:chExt cx="3827405" cy="969145"/>
          </a:xfrm>
        </p:grpSpPr>
        <p:pic>
          <p:nvPicPr>
            <p:cNvPr id="8" name="Picture 2" descr="LinkedIn - Home | Facebook">
              <a:extLst>
                <a:ext uri="{FF2B5EF4-FFF2-40B4-BE49-F238E27FC236}">
                  <a16:creationId xmlns:a16="http://schemas.microsoft.com/office/drawing/2014/main" id="{72AF3420-9B47-C938-6920-354D0EA4F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822" y="3102684"/>
              <a:ext cx="529107" cy="529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8D3C548-759C-C05F-1ADA-7A34FA0F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13086" y="3071227"/>
              <a:ext cx="603174" cy="603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1651E1-4EEB-9D15-8CD0-4D2A4243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9746" y="3069882"/>
              <a:ext cx="650641" cy="6506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B24E3C-468F-FBBA-16D5-850CA0D9F7CE}"/>
                </a:ext>
              </a:extLst>
            </p:cNvPr>
            <p:cNvSpPr txBox="1"/>
            <p:nvPr/>
          </p:nvSpPr>
          <p:spPr bwMode="blackWhite">
            <a:xfrm>
              <a:off x="7168133" y="3817428"/>
              <a:ext cx="1091968" cy="2215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1600" b="1" spc="-50">
                  <a:solidFill>
                    <a:schemeClr val="bg1"/>
                  </a:solidFill>
                  <a:latin typeface="Segoe UI Semibold"/>
                </a:rPr>
                <a:t>LinkedIn</a:t>
              </a:r>
              <a:endParaRPr lang="en-US" sz="100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B1DBD9-547C-0D39-7B57-DE0D5BF4B873}"/>
                </a:ext>
              </a:extLst>
            </p:cNvPr>
            <p:cNvSpPr txBox="1"/>
            <p:nvPr/>
          </p:nvSpPr>
          <p:spPr bwMode="blackWhite">
            <a:xfrm>
              <a:off x="8572245" y="3817428"/>
              <a:ext cx="1091968" cy="2215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1600" b="1" spc="-50">
                  <a:solidFill>
                    <a:schemeClr val="bg1"/>
                  </a:solidFill>
                  <a:latin typeface="Segoe UI Semibold"/>
                </a:rPr>
                <a:t>Azure</a:t>
              </a:r>
              <a:endParaRPr lang="en-US" sz="100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CD4EDB-ECBF-D88C-6242-621C723A8D41}"/>
                </a:ext>
              </a:extLst>
            </p:cNvPr>
            <p:cNvSpPr txBox="1"/>
            <p:nvPr/>
          </p:nvSpPr>
          <p:spPr bwMode="blackWhite">
            <a:xfrm>
              <a:off x="9903570" y="3817428"/>
              <a:ext cx="1091968" cy="2215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1600" b="1" spc="-50">
                  <a:solidFill>
                    <a:schemeClr val="bg1"/>
                  </a:solidFill>
                  <a:latin typeface="Segoe UI Semibold"/>
                </a:rPr>
                <a:t>Yammer</a:t>
              </a:r>
              <a:endParaRPr lang="en-US" sz="1000">
                <a:solidFill>
                  <a:schemeClr val="bg1"/>
                </a:solidFill>
                <a:latin typeface="Segoe UI Semibold"/>
              </a:endParaRPr>
            </a:p>
          </p:txBody>
        </p:sp>
      </p:grpSp>
      <p:grpSp>
        <p:nvGrpSpPr>
          <p:cNvPr id="3" name="Group 2" descr="Minecraft, Bing, MSN logos">
            <a:extLst>
              <a:ext uri="{FF2B5EF4-FFF2-40B4-BE49-F238E27FC236}">
                <a16:creationId xmlns:a16="http://schemas.microsoft.com/office/drawing/2014/main" id="{A2F02AA1-F699-A1D4-4DAC-4ED0BC4CA7BB}"/>
              </a:ext>
            </a:extLst>
          </p:cNvPr>
          <p:cNvGrpSpPr/>
          <p:nvPr/>
        </p:nvGrpSpPr>
        <p:grpSpPr>
          <a:xfrm>
            <a:off x="7168133" y="4088184"/>
            <a:ext cx="4071953" cy="1064066"/>
            <a:chOff x="7168133" y="4291458"/>
            <a:chExt cx="4071953" cy="1064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0F6B0C-6379-6A1F-9CD2-FDDADE81A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3631" y="4424398"/>
              <a:ext cx="529108" cy="581136"/>
            </a:xfrm>
            <a:prstGeom prst="rect">
              <a:avLst/>
            </a:prstGeom>
            <a:effectLst>
              <a:glow>
                <a:schemeClr val="accent6">
                  <a:satMod val="175000"/>
                  <a:alpha val="40000"/>
                </a:schemeClr>
              </a:glow>
            </a:effectLst>
          </p:spPr>
        </p:pic>
        <p:pic>
          <p:nvPicPr>
            <p:cNvPr id="15" name="Picture 14" descr="Microsoft Bing (@bing) | Twitter">
              <a:extLst>
                <a:ext uri="{FF2B5EF4-FFF2-40B4-BE49-F238E27FC236}">
                  <a16:creationId xmlns:a16="http://schemas.microsoft.com/office/drawing/2014/main" id="{E0C9BAE0-B3C4-E383-7C4F-C8D8E8F4A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9271" y="4291458"/>
              <a:ext cx="755574" cy="77902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See the source image">
              <a:extLst>
                <a:ext uri="{FF2B5EF4-FFF2-40B4-BE49-F238E27FC236}">
                  <a16:creationId xmlns:a16="http://schemas.microsoft.com/office/drawing/2014/main" id="{9F49DCDF-00EF-767A-AB70-2F8034AFF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215" y="4500875"/>
              <a:ext cx="1084723" cy="515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6A56E-3520-CD40-6EFE-BE87C3AA2695}"/>
                </a:ext>
              </a:extLst>
            </p:cNvPr>
            <p:cNvSpPr txBox="1"/>
            <p:nvPr/>
          </p:nvSpPr>
          <p:spPr bwMode="blackWhite">
            <a:xfrm>
              <a:off x="7168133" y="5133925"/>
              <a:ext cx="1091968" cy="2215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1600" b="1" spc="-50">
                  <a:solidFill>
                    <a:schemeClr val="bg1"/>
                  </a:solidFill>
                  <a:latin typeface="Segoe UI Semibold"/>
                </a:rPr>
                <a:t>Minecraft</a:t>
              </a:r>
              <a:endParaRPr lang="en-US" sz="100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156D04-5C32-98E9-ABF3-0933E2C2E818}"/>
                </a:ext>
              </a:extLst>
            </p:cNvPr>
            <p:cNvSpPr txBox="1"/>
            <p:nvPr/>
          </p:nvSpPr>
          <p:spPr bwMode="blackWhite">
            <a:xfrm>
              <a:off x="8748091" y="5133925"/>
              <a:ext cx="1091968" cy="2215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1600" b="1" spc="-50">
                  <a:solidFill>
                    <a:schemeClr val="bg1"/>
                  </a:solidFill>
                  <a:latin typeface="Segoe UI Semibold"/>
                </a:rPr>
                <a:t>Bing</a:t>
              </a:r>
              <a:endParaRPr lang="en-US" sz="1000">
                <a:solidFill>
                  <a:schemeClr val="bg1"/>
                </a:solidFill>
                <a:latin typeface="Segoe UI Semibold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5DA381-8D40-8849-47AE-FD2622349979}"/>
                </a:ext>
              </a:extLst>
            </p:cNvPr>
            <p:cNvSpPr txBox="1"/>
            <p:nvPr/>
          </p:nvSpPr>
          <p:spPr bwMode="blackWhite">
            <a:xfrm>
              <a:off x="9903570" y="5133925"/>
              <a:ext cx="1336516" cy="2215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1600" b="1" spc="-50">
                  <a:solidFill>
                    <a:schemeClr val="bg1"/>
                  </a:solidFill>
                  <a:latin typeface="Segoe UI Semibold"/>
                </a:rPr>
                <a:t>MSN</a:t>
              </a:r>
              <a:endParaRPr lang="en-US" sz="1000">
                <a:solidFill>
                  <a:schemeClr val="bg1"/>
                </a:solidFill>
                <a:latin typeface="Segoe UI Semibold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1DAE23-BA12-B31B-3A91-C1719949B386}"/>
              </a:ext>
            </a:extLst>
          </p:cNvPr>
          <p:cNvSpPr txBox="1"/>
          <p:nvPr/>
        </p:nvSpPr>
        <p:spPr>
          <a:xfrm>
            <a:off x="7168133" y="5466008"/>
            <a:ext cx="407963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2"/>
                </a:solidFill>
              </a:rPr>
              <a:t>* Internal systems. Does not include customer workloads.</a:t>
            </a:r>
            <a:endParaRPr lang="en-US" sz="1050">
              <a:solidFill>
                <a:schemeClr val="bg2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036141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0 L -1.666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2.29167E-6 -1.11111E-6 L 2.29167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B434EF5-77B5-F20D-A508-7BD1D9372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" t="4664" r="39863" b="4664"/>
          <a:stretch/>
        </p:blipFill>
        <p:spPr bwMode="blackWhite">
          <a:xfrm>
            <a:off x="6240018" y="585786"/>
            <a:ext cx="5513832" cy="5687568"/>
          </a:xfrm>
          <a:prstGeom prst="roundRect">
            <a:avLst>
              <a:gd name="adj" fmla="val 112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1D8724D-582D-887E-4C61-30FBBEFCAA12}"/>
              </a:ext>
            </a:extLst>
          </p:cNvPr>
          <p:cNvSpPr txBox="1"/>
          <p:nvPr/>
        </p:nvSpPr>
        <p:spPr>
          <a:xfrm>
            <a:off x="6892925" y="1083153"/>
            <a:ext cx="2940392" cy="1217769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/>
                <a:cs typeface="Open Sans"/>
              </a:rPr>
              <a:t>Minecraft:</a:t>
            </a:r>
            <a:endParaRPr lang="en-US"/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/>
                <a:cs typeface="Open Sans"/>
              </a:rPr>
              <a:t>Java Edition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D410C5-9FAA-24CE-00C7-1C3D29D4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 bwMode="blackWhite">
          <a:xfrm>
            <a:off x="6892925" y="2172682"/>
            <a:ext cx="3664239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1800" ker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9FD130-F76D-0240-2FEC-52837F603F9A}"/>
              </a:ext>
            </a:extLst>
          </p:cNvPr>
          <p:cNvSpPr txBox="1"/>
          <p:nvPr/>
        </p:nvSpPr>
        <p:spPr bwMode="blackWhite">
          <a:xfrm>
            <a:off x="6945536" y="2861075"/>
            <a:ext cx="2606427" cy="130086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2000" b="1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Runs on Java 17</a:t>
            </a:r>
          </a:p>
          <a:p>
            <a:pPr marL="185420" indent="-185420">
              <a:lnSpc>
                <a:spcPct val="90000"/>
              </a:lnSpc>
              <a:spcBef>
                <a:spcPts val="400"/>
              </a:spcBef>
              <a:spcAft>
                <a:spcPts val="1000"/>
              </a:spcAft>
              <a:buFont typeface=".PingFang TC Regular"/>
              <a:buChar char="・"/>
              <a:defRPr/>
            </a:pPr>
            <a:r>
              <a:rPr lang="en-US" sz="1600">
                <a:solidFill>
                  <a:schemeClr val="bg1"/>
                </a:solidFill>
                <a:latin typeface="Segoe UI"/>
                <a:cs typeface="Segoe UI"/>
              </a:rPr>
              <a:t>Powered by Microsoft Build of OpenJDK</a:t>
            </a:r>
          </a:p>
          <a:p>
            <a:pPr marL="185420" indent="-185420">
              <a:lnSpc>
                <a:spcPct val="90000"/>
              </a:lnSpc>
              <a:spcBef>
                <a:spcPts val="400"/>
              </a:spcBef>
              <a:spcAft>
                <a:spcPts val="1000"/>
              </a:spcAft>
              <a:buFont typeface=".PingFang TC Regular"/>
              <a:buChar char="・"/>
              <a:defRPr/>
            </a:pPr>
            <a:r>
              <a:rPr lang="en-US" sz="1600">
                <a:solidFill>
                  <a:schemeClr val="bg1"/>
                </a:solidFill>
                <a:latin typeface="Segoe UI"/>
                <a:cs typeface="Segoe UI"/>
              </a:rPr>
              <a:t>10+ millions of players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A5A0EB-19C9-64C6-1D47-13F29D9BD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33"/>
          <a:stretch/>
        </p:blipFill>
        <p:spPr>
          <a:xfrm>
            <a:off x="9325797" y="3129972"/>
            <a:ext cx="2428053" cy="206394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0DABA06-17D9-BED6-3106-42C0D8AAFC63}"/>
              </a:ext>
            </a:extLst>
          </p:cNvPr>
          <p:cNvSpPr txBox="1"/>
          <p:nvPr/>
        </p:nvSpPr>
        <p:spPr>
          <a:xfrm>
            <a:off x="6945536" y="5251459"/>
            <a:ext cx="4584623" cy="482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/>
          <a:p>
            <a:pPr marL="9525" lvl="1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kern="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Segoe UI Semibold"/>
                <a:cs typeface="Segoe UI Semibold"/>
              </a:rPr>
              <a:t>Learn more</a:t>
            </a:r>
            <a:br>
              <a:rPr lang="en-US" sz="1800" b="1" kern="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Segoe UI Semibold"/>
                <a:cs typeface="Segoe UI Semibold"/>
              </a:rPr>
            </a:br>
            <a:r>
              <a:rPr lang="en-US" sz="1400" b="1" kern="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Segoe UI Semibold"/>
                <a:cs typeface="Segoe UI Semibold"/>
              </a:rPr>
              <a:t>minecraft.net/article/minecraft-1-18-pre-release-2</a:t>
            </a:r>
          </a:p>
        </p:txBody>
      </p:sp>
    </p:spTree>
    <p:extLst>
      <p:ext uri="{BB962C8B-B14F-4D97-AF65-F5344CB8AC3E}">
        <p14:creationId xmlns:p14="http://schemas.microsoft.com/office/powerpoint/2010/main" val="2275051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2422 -0.4094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-20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21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26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5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B434EF5-77B5-F20D-A508-7BD1D9372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" t="4664" r="39863" b="4664"/>
          <a:stretch/>
        </p:blipFill>
        <p:spPr bwMode="blackWhite">
          <a:xfrm>
            <a:off x="6240018" y="585786"/>
            <a:ext cx="5513832" cy="5687568"/>
          </a:xfrm>
          <a:prstGeom prst="roundRect">
            <a:avLst>
              <a:gd name="adj" fmla="val 112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1D8724D-582D-887E-4C61-30FBBEFCAA12}"/>
              </a:ext>
            </a:extLst>
          </p:cNvPr>
          <p:cNvSpPr txBox="1"/>
          <p:nvPr/>
        </p:nvSpPr>
        <p:spPr>
          <a:xfrm>
            <a:off x="6892925" y="1083153"/>
            <a:ext cx="2940392" cy="1217769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/>
                <a:cs typeface="Open Sans"/>
              </a:rPr>
              <a:t>Minecraft:</a:t>
            </a:r>
            <a:endParaRPr lang="en-US"/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/>
                <a:cs typeface="Open Sans"/>
              </a:rPr>
              <a:t>Java Edition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D410C5-9FAA-24CE-00C7-1C3D29D4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 bwMode="blackWhite">
          <a:xfrm>
            <a:off x="6892925" y="2172682"/>
            <a:ext cx="3664239" cy="2492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1800" ker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0DABA06-17D9-BED6-3106-42C0D8AAFC63}"/>
              </a:ext>
            </a:extLst>
          </p:cNvPr>
          <p:cNvSpPr txBox="1"/>
          <p:nvPr/>
        </p:nvSpPr>
        <p:spPr>
          <a:xfrm>
            <a:off x="6945536" y="5251459"/>
            <a:ext cx="4584623" cy="482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/>
          <a:p>
            <a:pPr marL="9525" lvl="1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kern="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Segoe UI Semibold" panose="020B0502040204020203" pitchFamily="34" charset="0"/>
                <a:cs typeface="Segoe UI Semibold" panose="020B0502040204020203" pitchFamily="34" charset="0"/>
              </a:rPr>
              <a:t>Learn more</a:t>
            </a:r>
            <a:br>
              <a:rPr lang="en-US" sz="1800" b="1" kern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</a:br>
            <a:r>
              <a:rPr lang="en-US" sz="1400" b="1" kern="0" err="1">
                <a:solidFill>
                  <a:schemeClr val="bg1"/>
                </a:solidFill>
                <a:latin typeface="Segoe UI Semibold"/>
                <a:cs typeface="Segoe UI Semibold"/>
              </a:rPr>
              <a:t>minecraft.net</a:t>
            </a:r>
            <a:r>
              <a:rPr lang="en-US" sz="1400" b="1" kern="0">
                <a:solidFill>
                  <a:schemeClr val="bg1"/>
                </a:solidFill>
                <a:latin typeface="Segoe UI Semibold"/>
                <a:cs typeface="Segoe UI Semibold"/>
              </a:rPr>
              <a:t>/article/minecraft-1-18-pre-release-2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B23760-7D73-6F13-D93E-F20C4016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03977" y="2391782"/>
            <a:ext cx="4381828" cy="2790347"/>
            <a:chOff x="6903977" y="2391782"/>
            <a:chExt cx="4381828" cy="27903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369C12-0AA9-1544-27D1-6D11F6219B6A}"/>
                </a:ext>
              </a:extLst>
            </p:cNvPr>
            <p:cNvGrpSpPr/>
            <p:nvPr/>
          </p:nvGrpSpPr>
          <p:grpSpPr>
            <a:xfrm>
              <a:off x="6903977" y="2391782"/>
              <a:ext cx="4381828" cy="2790347"/>
              <a:chOff x="6903977" y="2391782"/>
              <a:chExt cx="4381828" cy="2790347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6BD5F4B-35F4-7587-4FBE-F6DE9CB5A8F7}"/>
                  </a:ext>
                </a:extLst>
              </p:cNvPr>
              <p:cNvSpPr/>
              <p:nvPr/>
            </p:nvSpPr>
            <p:spPr bwMode="auto">
              <a:xfrm>
                <a:off x="6903977" y="2704939"/>
                <a:ext cx="4300939" cy="2297221"/>
              </a:xfrm>
              <a:prstGeom prst="roundRect">
                <a:avLst>
                  <a:gd name="adj" fmla="val 4875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solidFill>
                    <a:srgbClr val="000000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35D986-154E-A828-EE44-39D4EB5A4521}"/>
                  </a:ext>
                </a:extLst>
              </p:cNvPr>
              <p:cNvSpPr txBox="1"/>
              <p:nvPr/>
            </p:nvSpPr>
            <p:spPr>
              <a:xfrm>
                <a:off x="7264331" y="2937173"/>
                <a:ext cx="3217679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600" b="1" kern="0">
                    <a:gradFill flip="none" rotWithShape="1">
                      <a:gsLst>
                        <a:gs pos="0">
                          <a:srgbClr val="50E6FF"/>
                        </a:gs>
                        <a:gs pos="100000">
                          <a:srgbClr val="8661C5"/>
                        </a:gs>
                      </a:gsLst>
                      <a:lin ang="2700000" scaled="1"/>
                      <a:tileRect/>
                    </a:gradFill>
                    <a:latin typeface="Segoe UI Semibold" panose="020B0502040204020203" pitchFamily="34" charset="0"/>
                    <a:cs typeface="Segoe UI Semibold" panose="020B0502040204020203" pitchFamily="34" charset="0"/>
                  </a:rPr>
                  <a:t>LeopardShark </a:t>
                </a:r>
              </a:p>
              <a:p>
                <a:r>
                  <a:rPr lang="en-GB" sz="14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From my testing, it provides about a ten percent performance boost.</a:t>
                </a:r>
                <a:endParaRPr lang="en-U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BDD6FB-1527-7939-F5C7-7AEDC0EA200C}"/>
                  </a:ext>
                </a:extLst>
              </p:cNvPr>
              <p:cNvSpPr txBox="1"/>
              <p:nvPr/>
            </p:nvSpPr>
            <p:spPr>
              <a:xfrm>
                <a:off x="7264331" y="3853549"/>
                <a:ext cx="3778807" cy="892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600" b="1" kern="0">
                    <a:gradFill flip="none" rotWithShape="1">
                      <a:gsLst>
                        <a:gs pos="0">
                          <a:srgbClr val="50E6FF"/>
                        </a:gs>
                        <a:gs pos="100000">
                          <a:srgbClr val="8661C5"/>
                        </a:gs>
                      </a:gsLst>
                      <a:lin ang="2700000" scaled="1"/>
                      <a:tileRect/>
                    </a:gradFill>
                    <a:latin typeface="Segoe UI Semibold" panose="020B0502040204020203" pitchFamily="34" charset="0"/>
                    <a:cs typeface="Segoe UI Semibold" panose="020B0502040204020203" pitchFamily="34" charset="0"/>
                  </a:rPr>
                  <a:t>TheMCNerd2014 </a:t>
                </a:r>
              </a:p>
              <a:p>
                <a:r>
                  <a:rPr lang="en-GB" sz="14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Moving to Java 17 means huge improvements for </a:t>
                </a:r>
                <a:r>
                  <a:rPr lang="en-GB" sz="1400" err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modding</a:t>
                </a:r>
                <a:r>
                  <a:rPr lang="en-GB" sz="14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and </a:t>
                </a:r>
                <a:r>
                  <a:rPr lang="en-GB" sz="1400" err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datapacks</a:t>
                </a:r>
                <a:r>
                  <a:rPr lang="en-GB" sz="14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(tons of new features and performance improvement)</a:t>
                </a:r>
                <a:endParaRPr lang="en-U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CC0640C8-D675-36F8-66CC-BF5F163EC7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1313" y="3756074"/>
                <a:ext cx="36662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9A7FD-C3D5-02CC-CF54-236B14575B6D}"/>
                  </a:ext>
                </a:extLst>
              </p:cNvPr>
              <p:cNvSpPr txBox="1"/>
              <p:nvPr/>
            </p:nvSpPr>
            <p:spPr>
              <a:xfrm>
                <a:off x="7015590" y="2391782"/>
                <a:ext cx="497481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7200" b="1" kern="0">
                    <a:solidFill>
                      <a:schemeClr val="bg2">
                        <a:lumMod val="50000"/>
                      </a:schemeClr>
                    </a:solidFill>
                    <a:latin typeface="Segoe UI Semibold" panose="020B0502040204020203" pitchFamily="34" charset="0"/>
                    <a:cs typeface="Segoe UI Semibold" panose="020B0502040204020203" pitchFamily="34" charset="0"/>
                  </a:rPr>
                  <a:t>“</a:t>
                </a:r>
                <a:endParaRPr lang="en-US" sz="480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02206E-56FB-B24B-BAA7-720808BB6CE1}"/>
                  </a:ext>
                </a:extLst>
              </p:cNvPr>
              <p:cNvSpPr txBox="1"/>
              <p:nvPr/>
            </p:nvSpPr>
            <p:spPr>
              <a:xfrm>
                <a:off x="10788324" y="4505021"/>
                <a:ext cx="497481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4400" b="1" kern="0">
                    <a:solidFill>
                      <a:schemeClr val="bg2">
                        <a:lumMod val="50000"/>
                      </a:schemeClr>
                    </a:solidFill>
                    <a:latin typeface="Segoe UI Semibold" panose="020B0502040204020203" pitchFamily="34" charset="0"/>
                    <a:cs typeface="Segoe UI Semibold" panose="020B0502040204020203" pitchFamily="34" charset="0"/>
                  </a:rPr>
                  <a:t>”</a:t>
                </a:r>
                <a:endParaRPr lang="en-US" sz="280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8D7642-D3E7-1DD6-A9D2-91B1A0EACDCF}"/>
                </a:ext>
              </a:extLst>
            </p:cNvPr>
            <p:cNvGrpSpPr/>
            <p:nvPr/>
          </p:nvGrpSpPr>
          <p:grpSpPr>
            <a:xfrm>
              <a:off x="10643788" y="2867843"/>
              <a:ext cx="399350" cy="399623"/>
              <a:chOff x="-1531609" y="2053833"/>
              <a:chExt cx="1595297" cy="1596390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E0DFD87A-AADE-385E-73B3-CE99EC0A12B5}"/>
                  </a:ext>
                </a:extLst>
              </p:cNvPr>
              <p:cNvSpPr/>
              <p:nvPr/>
            </p:nvSpPr>
            <p:spPr>
              <a:xfrm>
                <a:off x="-1531609" y="2053833"/>
                <a:ext cx="1595297" cy="1596390"/>
              </a:xfrm>
              <a:custGeom>
                <a:avLst/>
                <a:gdLst>
                  <a:gd name="connsiteX0" fmla="*/ 1595241 w 1595297"/>
                  <a:gd name="connsiteY0" fmla="*/ 798139 h 1596390"/>
                  <a:gd name="connsiteX1" fmla="*/ 797593 w 1595297"/>
                  <a:gd name="connsiteY1" fmla="*/ 1596334 h 1596390"/>
                  <a:gd name="connsiteX2" fmla="*/ -56 w 1595297"/>
                  <a:gd name="connsiteY2" fmla="*/ 798139 h 1596390"/>
                  <a:gd name="connsiteX3" fmla="*/ 797593 w 1595297"/>
                  <a:gd name="connsiteY3" fmla="*/ -56 h 1596390"/>
                  <a:gd name="connsiteX4" fmla="*/ 1595241 w 1595297"/>
                  <a:gd name="connsiteY4" fmla="*/ 798139 h 1596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5297" h="1596390">
                    <a:moveTo>
                      <a:pt x="1595241" y="798139"/>
                    </a:moveTo>
                    <a:cubicBezTo>
                      <a:pt x="1595241" y="1238970"/>
                      <a:pt x="1238122" y="1596334"/>
                      <a:pt x="797593" y="1596334"/>
                    </a:cubicBezTo>
                    <a:cubicBezTo>
                      <a:pt x="357064" y="1596334"/>
                      <a:pt x="-56" y="1238970"/>
                      <a:pt x="-56" y="798139"/>
                    </a:cubicBezTo>
                    <a:cubicBezTo>
                      <a:pt x="-56" y="357308"/>
                      <a:pt x="357064" y="-56"/>
                      <a:pt x="797593" y="-56"/>
                    </a:cubicBezTo>
                    <a:cubicBezTo>
                      <a:pt x="1238122" y="-56"/>
                      <a:pt x="1595241" y="357308"/>
                      <a:pt x="1595241" y="798139"/>
                    </a:cubicBezTo>
                    <a:close/>
                  </a:path>
                </a:pathLst>
              </a:custGeom>
              <a:noFill/>
              <a:ln w="950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3930627-6AAD-0FB0-F92D-0C54CB1FC879}"/>
                  </a:ext>
                </a:extLst>
              </p:cNvPr>
              <p:cNvSpPr/>
              <p:nvPr/>
            </p:nvSpPr>
            <p:spPr>
              <a:xfrm>
                <a:off x="-1264140" y="2370062"/>
                <a:ext cx="1062262" cy="948690"/>
              </a:xfrm>
              <a:custGeom>
                <a:avLst/>
                <a:gdLst>
                  <a:gd name="connsiteX0" fmla="*/ 1062206 w 1062262"/>
                  <a:gd name="connsiteY0" fmla="*/ 481909 h 948690"/>
                  <a:gd name="connsiteX1" fmla="*/ 946081 w 1062262"/>
                  <a:gd name="connsiteY1" fmla="*/ 365704 h 948690"/>
                  <a:gd name="connsiteX2" fmla="*/ 865174 w 1062262"/>
                  <a:gd name="connsiteY2" fmla="*/ 398089 h 948690"/>
                  <a:gd name="connsiteX3" fmla="*/ 553920 w 1062262"/>
                  <a:gd name="connsiteY3" fmla="*/ 299029 h 948690"/>
                  <a:gd name="connsiteX4" fmla="*/ 607223 w 1062262"/>
                  <a:gd name="connsiteY4" fmla="*/ 49474 h 948690"/>
                  <a:gd name="connsiteX5" fmla="*/ 780460 w 1062262"/>
                  <a:gd name="connsiteY5" fmla="*/ 86622 h 948690"/>
                  <a:gd name="connsiteX6" fmla="*/ 863270 w 1062262"/>
                  <a:gd name="connsiteY6" fmla="*/ 165679 h 948690"/>
                  <a:gd name="connsiteX7" fmla="*/ 946081 w 1062262"/>
                  <a:gd name="connsiteY7" fmla="*/ 82812 h 948690"/>
                  <a:gd name="connsiteX8" fmla="*/ 863270 w 1062262"/>
                  <a:gd name="connsiteY8" fmla="*/ -56 h 948690"/>
                  <a:gd name="connsiteX9" fmla="*/ 789026 w 1062262"/>
                  <a:gd name="connsiteY9" fmla="*/ 46617 h 948690"/>
                  <a:gd name="connsiteX10" fmla="*/ 595801 w 1062262"/>
                  <a:gd name="connsiteY10" fmla="*/ 5659 h 948690"/>
                  <a:gd name="connsiteX11" fmla="*/ 580571 w 1062262"/>
                  <a:gd name="connsiteY11" fmla="*/ 8517 h 948690"/>
                  <a:gd name="connsiteX12" fmla="*/ 572005 w 1062262"/>
                  <a:gd name="connsiteY12" fmla="*/ 21852 h 948690"/>
                  <a:gd name="connsiteX13" fmla="*/ 512990 w 1062262"/>
                  <a:gd name="connsiteY13" fmla="*/ 299982 h 948690"/>
                  <a:gd name="connsiteX14" fmla="*/ 196977 w 1062262"/>
                  <a:gd name="connsiteY14" fmla="*/ 399042 h 948690"/>
                  <a:gd name="connsiteX15" fmla="*/ 116070 w 1062262"/>
                  <a:gd name="connsiteY15" fmla="*/ 366657 h 948690"/>
                  <a:gd name="connsiteX16" fmla="*/ -56 w 1062262"/>
                  <a:gd name="connsiteY16" fmla="*/ 482861 h 948690"/>
                  <a:gd name="connsiteX17" fmla="*/ 68477 w 1062262"/>
                  <a:gd name="connsiteY17" fmla="*/ 588589 h 948690"/>
                  <a:gd name="connsiteX18" fmla="*/ 65622 w 1062262"/>
                  <a:gd name="connsiteY18" fmla="*/ 623832 h 948690"/>
                  <a:gd name="connsiteX19" fmla="*/ 531075 w 1062262"/>
                  <a:gd name="connsiteY19" fmla="*/ 948634 h 948690"/>
                  <a:gd name="connsiteX20" fmla="*/ 996529 w 1062262"/>
                  <a:gd name="connsiteY20" fmla="*/ 623832 h 948690"/>
                  <a:gd name="connsiteX21" fmla="*/ 993673 w 1062262"/>
                  <a:gd name="connsiteY21" fmla="*/ 588589 h 948690"/>
                  <a:gd name="connsiteX22" fmla="*/ 1062206 w 1062262"/>
                  <a:gd name="connsiteY22" fmla="*/ 481909 h 948690"/>
                  <a:gd name="connsiteX23" fmla="*/ 264558 w 1062262"/>
                  <a:gd name="connsiteY23" fmla="*/ 564777 h 948690"/>
                  <a:gd name="connsiteX24" fmla="*/ 347369 w 1062262"/>
                  <a:gd name="connsiteY24" fmla="*/ 481909 h 948690"/>
                  <a:gd name="connsiteX25" fmla="*/ 430179 w 1062262"/>
                  <a:gd name="connsiteY25" fmla="*/ 564777 h 948690"/>
                  <a:gd name="connsiteX26" fmla="*/ 347369 w 1062262"/>
                  <a:gd name="connsiteY26" fmla="*/ 647644 h 948690"/>
                  <a:gd name="connsiteX27" fmla="*/ 264558 w 1062262"/>
                  <a:gd name="connsiteY27" fmla="*/ 564777 h 948690"/>
                  <a:gd name="connsiteX28" fmla="*/ 728108 w 1062262"/>
                  <a:gd name="connsiteY28" fmla="*/ 784804 h 948690"/>
                  <a:gd name="connsiteX29" fmla="*/ 531075 w 1062262"/>
                  <a:gd name="connsiteY29" fmla="*/ 845764 h 948690"/>
                  <a:gd name="connsiteX30" fmla="*/ 334043 w 1062262"/>
                  <a:gd name="connsiteY30" fmla="*/ 784804 h 948690"/>
                  <a:gd name="connsiteX31" fmla="*/ 334043 w 1062262"/>
                  <a:gd name="connsiteY31" fmla="*/ 754324 h 948690"/>
                  <a:gd name="connsiteX32" fmla="*/ 364502 w 1062262"/>
                  <a:gd name="connsiteY32" fmla="*/ 754324 h 948690"/>
                  <a:gd name="connsiteX33" fmla="*/ 531075 w 1062262"/>
                  <a:gd name="connsiteY33" fmla="*/ 802902 h 948690"/>
                  <a:gd name="connsiteX34" fmla="*/ 697649 w 1062262"/>
                  <a:gd name="connsiteY34" fmla="*/ 754324 h 948690"/>
                  <a:gd name="connsiteX35" fmla="*/ 728108 w 1062262"/>
                  <a:gd name="connsiteY35" fmla="*/ 754324 h 948690"/>
                  <a:gd name="connsiteX36" fmla="*/ 728108 w 1062262"/>
                  <a:gd name="connsiteY36" fmla="*/ 784804 h 948690"/>
                  <a:gd name="connsiteX37" fmla="*/ 712878 w 1062262"/>
                  <a:gd name="connsiteY37" fmla="*/ 648597 h 948690"/>
                  <a:gd name="connsiteX38" fmla="*/ 630067 w 1062262"/>
                  <a:gd name="connsiteY38" fmla="*/ 565729 h 948690"/>
                  <a:gd name="connsiteX39" fmla="*/ 712878 w 1062262"/>
                  <a:gd name="connsiteY39" fmla="*/ 482861 h 948690"/>
                  <a:gd name="connsiteX40" fmla="*/ 795689 w 1062262"/>
                  <a:gd name="connsiteY40" fmla="*/ 565729 h 948690"/>
                  <a:gd name="connsiteX41" fmla="*/ 712878 w 1062262"/>
                  <a:gd name="connsiteY41" fmla="*/ 648597 h 948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62262" h="948690">
                    <a:moveTo>
                      <a:pt x="1062206" y="481909"/>
                    </a:moveTo>
                    <a:cubicBezTo>
                      <a:pt x="1062206" y="417139"/>
                      <a:pt x="1009855" y="365704"/>
                      <a:pt x="946081" y="365704"/>
                    </a:cubicBezTo>
                    <a:cubicBezTo>
                      <a:pt x="914670" y="365704"/>
                      <a:pt x="886115" y="378086"/>
                      <a:pt x="865174" y="398089"/>
                    </a:cubicBezTo>
                    <a:cubicBezTo>
                      <a:pt x="785219" y="340939"/>
                      <a:pt x="675756" y="303792"/>
                      <a:pt x="553920" y="299029"/>
                    </a:cubicBezTo>
                    <a:lnTo>
                      <a:pt x="607223" y="49474"/>
                    </a:lnTo>
                    <a:lnTo>
                      <a:pt x="780460" y="86622"/>
                    </a:lnTo>
                    <a:cubicBezTo>
                      <a:pt x="782363" y="130437"/>
                      <a:pt x="818533" y="165679"/>
                      <a:pt x="863270" y="165679"/>
                    </a:cubicBezTo>
                    <a:cubicBezTo>
                      <a:pt x="908959" y="165679"/>
                      <a:pt x="946081" y="128532"/>
                      <a:pt x="946081" y="82812"/>
                    </a:cubicBezTo>
                    <a:cubicBezTo>
                      <a:pt x="946081" y="37092"/>
                      <a:pt x="908959" y="-56"/>
                      <a:pt x="863270" y="-56"/>
                    </a:cubicBezTo>
                    <a:cubicBezTo>
                      <a:pt x="830907" y="-56"/>
                      <a:pt x="802352" y="18994"/>
                      <a:pt x="789026" y="46617"/>
                    </a:cubicBezTo>
                    <a:lnTo>
                      <a:pt x="595801" y="5659"/>
                    </a:lnTo>
                    <a:cubicBezTo>
                      <a:pt x="590090" y="4707"/>
                      <a:pt x="584379" y="5659"/>
                      <a:pt x="580571" y="8517"/>
                    </a:cubicBezTo>
                    <a:cubicBezTo>
                      <a:pt x="575812" y="11374"/>
                      <a:pt x="572957" y="16137"/>
                      <a:pt x="572005" y="21852"/>
                    </a:cubicBezTo>
                    <a:lnTo>
                      <a:pt x="512990" y="299982"/>
                    </a:lnTo>
                    <a:cubicBezTo>
                      <a:pt x="389250" y="303792"/>
                      <a:pt x="277884" y="340939"/>
                      <a:pt x="196977" y="399042"/>
                    </a:cubicBezTo>
                    <a:cubicBezTo>
                      <a:pt x="176036" y="379039"/>
                      <a:pt x="147480" y="366657"/>
                      <a:pt x="116070" y="366657"/>
                    </a:cubicBezTo>
                    <a:cubicBezTo>
                      <a:pt x="51344" y="366657"/>
                      <a:pt x="-56" y="419044"/>
                      <a:pt x="-56" y="482861"/>
                    </a:cubicBezTo>
                    <a:cubicBezTo>
                      <a:pt x="-56" y="530487"/>
                      <a:pt x="28499" y="570492"/>
                      <a:pt x="68477" y="588589"/>
                    </a:cubicBezTo>
                    <a:cubicBezTo>
                      <a:pt x="66573" y="600019"/>
                      <a:pt x="65622" y="611449"/>
                      <a:pt x="65622" y="623832"/>
                    </a:cubicBezTo>
                    <a:cubicBezTo>
                      <a:pt x="65622" y="802902"/>
                      <a:pt x="274076" y="948634"/>
                      <a:pt x="531075" y="948634"/>
                    </a:cubicBezTo>
                    <a:cubicBezTo>
                      <a:pt x="788074" y="948634"/>
                      <a:pt x="996529" y="803854"/>
                      <a:pt x="996529" y="623832"/>
                    </a:cubicBezTo>
                    <a:cubicBezTo>
                      <a:pt x="996529" y="612402"/>
                      <a:pt x="995577" y="600019"/>
                      <a:pt x="993673" y="588589"/>
                    </a:cubicBezTo>
                    <a:cubicBezTo>
                      <a:pt x="1033651" y="570492"/>
                      <a:pt x="1062206" y="529534"/>
                      <a:pt x="1062206" y="481909"/>
                    </a:cubicBezTo>
                    <a:close/>
                    <a:moveTo>
                      <a:pt x="264558" y="564777"/>
                    </a:moveTo>
                    <a:cubicBezTo>
                      <a:pt x="264558" y="519057"/>
                      <a:pt x="301680" y="481909"/>
                      <a:pt x="347369" y="481909"/>
                    </a:cubicBezTo>
                    <a:cubicBezTo>
                      <a:pt x="393057" y="481909"/>
                      <a:pt x="430179" y="519057"/>
                      <a:pt x="430179" y="564777"/>
                    </a:cubicBezTo>
                    <a:cubicBezTo>
                      <a:pt x="430179" y="610497"/>
                      <a:pt x="393057" y="647644"/>
                      <a:pt x="347369" y="647644"/>
                    </a:cubicBezTo>
                    <a:cubicBezTo>
                      <a:pt x="301680" y="648597"/>
                      <a:pt x="264558" y="610497"/>
                      <a:pt x="264558" y="564777"/>
                    </a:cubicBezTo>
                    <a:close/>
                    <a:moveTo>
                      <a:pt x="728108" y="784804"/>
                    </a:moveTo>
                    <a:cubicBezTo>
                      <a:pt x="670997" y="841954"/>
                      <a:pt x="562486" y="845764"/>
                      <a:pt x="531075" y="845764"/>
                    </a:cubicBezTo>
                    <a:cubicBezTo>
                      <a:pt x="498712" y="845764"/>
                      <a:pt x="390202" y="841002"/>
                      <a:pt x="334043" y="784804"/>
                    </a:cubicBezTo>
                    <a:cubicBezTo>
                      <a:pt x="325476" y="776232"/>
                      <a:pt x="325476" y="762897"/>
                      <a:pt x="334043" y="754324"/>
                    </a:cubicBezTo>
                    <a:cubicBezTo>
                      <a:pt x="342609" y="745752"/>
                      <a:pt x="355935" y="745752"/>
                      <a:pt x="364502" y="754324"/>
                    </a:cubicBezTo>
                    <a:cubicBezTo>
                      <a:pt x="400672" y="790519"/>
                      <a:pt x="476820" y="802902"/>
                      <a:pt x="531075" y="802902"/>
                    </a:cubicBezTo>
                    <a:cubicBezTo>
                      <a:pt x="585331" y="802902"/>
                      <a:pt x="662430" y="790519"/>
                      <a:pt x="697649" y="754324"/>
                    </a:cubicBezTo>
                    <a:cubicBezTo>
                      <a:pt x="706215" y="745752"/>
                      <a:pt x="719541" y="745752"/>
                      <a:pt x="728108" y="754324"/>
                    </a:cubicBezTo>
                    <a:cubicBezTo>
                      <a:pt x="735723" y="762897"/>
                      <a:pt x="735723" y="776232"/>
                      <a:pt x="728108" y="784804"/>
                    </a:cubicBezTo>
                    <a:close/>
                    <a:moveTo>
                      <a:pt x="712878" y="648597"/>
                    </a:moveTo>
                    <a:cubicBezTo>
                      <a:pt x="667189" y="648597"/>
                      <a:pt x="630067" y="611449"/>
                      <a:pt x="630067" y="565729"/>
                    </a:cubicBezTo>
                    <a:cubicBezTo>
                      <a:pt x="630067" y="520009"/>
                      <a:pt x="667189" y="482861"/>
                      <a:pt x="712878" y="482861"/>
                    </a:cubicBezTo>
                    <a:cubicBezTo>
                      <a:pt x="758567" y="482861"/>
                      <a:pt x="795689" y="520009"/>
                      <a:pt x="795689" y="565729"/>
                    </a:cubicBezTo>
                    <a:cubicBezTo>
                      <a:pt x="795689" y="610497"/>
                      <a:pt x="758567" y="648597"/>
                      <a:pt x="712878" y="6485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042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2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DE336-BCFB-4534-9E4D-1ADC80976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B319D1-D944-4043-9A56-161A08903CB5}"/>
              </a:ext>
            </a:extLst>
          </p:cNvPr>
          <p:cNvSpPr txBox="1"/>
          <p:nvPr/>
        </p:nvSpPr>
        <p:spPr bwMode="blackWhite">
          <a:xfrm>
            <a:off x="6913368" y="2514904"/>
            <a:ext cx="4167132" cy="182819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4400" b="1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Java developers deserve awesome tools</a:t>
            </a:r>
            <a:endParaRPr lang="en-US" sz="2400">
              <a:solidFill>
                <a:srgbClr val="FFFFFF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48761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0443 -0.3641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8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5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4723-5AA0-4680-91E5-250D9073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8263" y="946799"/>
            <a:ext cx="11018520" cy="55399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CA" b="1">
                <a:ln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cs typeface="+mn-cs"/>
              </a:rPr>
              <a:t>You can build Java apps with Microsoft tools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0B8C2B-2412-B066-2A6E-5E15E0067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4200" y="2017712"/>
            <a:ext cx="2124000" cy="3817031"/>
            <a:chOff x="584200" y="2017712"/>
            <a:chExt cx="2124000" cy="3817031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AD11F83-B753-64E6-8B71-64B29732D7CF}"/>
                </a:ext>
              </a:extLst>
            </p:cNvPr>
            <p:cNvSpPr/>
            <p:nvPr/>
          </p:nvSpPr>
          <p:spPr bwMode="auto">
            <a:xfrm>
              <a:off x="584200" y="2017712"/>
              <a:ext cx="2124000" cy="3817031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" name="Picture 2" descr="Playwright (@playwrightweb) / Twitter">
              <a:extLst>
                <a:ext uri="{FF2B5EF4-FFF2-40B4-BE49-F238E27FC236}">
                  <a16:creationId xmlns:a16="http://schemas.microsoft.com/office/drawing/2014/main" id="{59F83536-749D-1C0D-F375-8C02138F7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758" y="2366290"/>
              <a:ext cx="984885" cy="98488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C3FCE81-4F0C-5A0E-F749-4D7A15C2D1D5}"/>
                </a:ext>
              </a:extLst>
            </p:cNvPr>
            <p:cNvSpPr txBox="1">
              <a:spLocks/>
            </p:cNvSpPr>
            <p:nvPr/>
          </p:nvSpPr>
          <p:spPr>
            <a:xfrm>
              <a:off x="732470" y="3795343"/>
              <a:ext cx="1800000" cy="984885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2800" b="1" i="0" kern="1200" dirty="0" smtClean="0">
                  <a:solidFill>
                    <a:schemeClr val="tx1"/>
                  </a:solidFill>
                  <a:effectLst/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0" indent="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10000"/>
                <a:buFont typeface="Arial" charset="0"/>
                <a:buNone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288925" indent="-22225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31825" indent="-18288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Font typeface="Arial" charset="0"/>
                <a:buChar char="•"/>
                <a:tabLst/>
                <a:defRPr lang="en-US" sz="18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162685" indent="-19431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600" b="0" i="0" kern="1200" dirty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5pPr>
              <a:lvl6pPr marL="1965221" indent="-228533" algn="l" defTabSz="914132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67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CA" sz="1800"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Playwright</a:t>
              </a:r>
              <a:r>
                <a:rPr lang="en-CA" sz="1800" b="0"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</a:p>
            <a:p>
              <a:pPr algn="ctr" defTabSz="91436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CA" sz="1400" b="0"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enables reliable </a:t>
              </a:r>
              <a:br>
                <a:rPr lang="en-CA" sz="1400" b="0"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lang="en-CA" sz="1400" b="0"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end-to-end testing for modern web apps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6081CCA-6B15-4890-57A8-CC9FBD0B47C5}"/>
                </a:ext>
              </a:extLst>
            </p:cNvPr>
            <p:cNvSpPr txBox="1">
              <a:spLocks/>
            </p:cNvSpPr>
            <p:nvPr/>
          </p:nvSpPr>
          <p:spPr>
            <a:xfrm>
              <a:off x="732470" y="5091737"/>
              <a:ext cx="1800000" cy="481913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2800" b="1" i="0" kern="1200" dirty="0" smtClean="0">
                  <a:solidFill>
                    <a:schemeClr val="tx1"/>
                  </a:solidFill>
                  <a:effectLst/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0" indent="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10000"/>
                <a:buFont typeface="Arial" charset="0"/>
                <a:buNone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288925" indent="-22225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31825" indent="-18288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Font typeface="Arial" charset="0"/>
                <a:buChar char="•"/>
                <a:tabLst/>
                <a:defRPr lang="en-US" sz="18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162685" indent="-19431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600" b="0" i="0" kern="1200" dirty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5pPr>
              <a:lvl6pPr marL="1965221" indent="-228533" algn="l" defTabSz="914132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CA" sz="1400" b="0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playwright.dev/java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749565-199A-9962-FBA8-F35646E62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08305" y="2017712"/>
            <a:ext cx="2124000" cy="3817031"/>
            <a:chOff x="2808305" y="2017712"/>
            <a:chExt cx="2124000" cy="381703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32801E1-D191-6272-05CB-E435E4FC24AC}"/>
                </a:ext>
              </a:extLst>
            </p:cNvPr>
            <p:cNvSpPr/>
            <p:nvPr/>
          </p:nvSpPr>
          <p:spPr bwMode="auto">
            <a:xfrm>
              <a:off x="2808305" y="2017712"/>
              <a:ext cx="2124000" cy="3817031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" name="Picture 4" descr="Join the GitHub Copilot waitlist · GitHub">
              <a:extLst>
                <a:ext uri="{FF2B5EF4-FFF2-40B4-BE49-F238E27FC236}">
                  <a16:creationId xmlns:a16="http://schemas.microsoft.com/office/drawing/2014/main" id="{A53E0FEF-C940-76F5-25F0-50FDE08A4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863" y="2366290"/>
              <a:ext cx="984885" cy="98488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0FBE5C-4DEA-67CD-FFD0-BB915EF3CB24}"/>
                </a:ext>
              </a:extLst>
            </p:cNvPr>
            <p:cNvSpPr txBox="1"/>
            <p:nvPr/>
          </p:nvSpPr>
          <p:spPr>
            <a:xfrm>
              <a:off x="2965647" y="3795343"/>
              <a:ext cx="1800000" cy="961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GitHub </a:t>
              </a:r>
              <a:r>
                <a:rPr lang="en-CA" sz="1800" b="1" err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Copilot</a:t>
              </a:r>
              <a: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 </a:t>
              </a:r>
            </a:p>
            <a:p>
              <a:pPr algn="ctr"/>
              <a:r>
                <a:rPr lang="en-CA" sz="1400">
                  <a:latin typeface="Segoe UI" panose="020B0502040204020203" pitchFamily="34" charset="0"/>
                  <a:cs typeface="Segoe UI" panose="020B0502040204020203" pitchFamily="34" charset="0"/>
                </a:rPr>
                <a:t>gives suggestions for whole lines or entire functions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71CB635-92DC-F49D-AA36-7B5109B4AFC9}"/>
                </a:ext>
              </a:extLst>
            </p:cNvPr>
            <p:cNvSpPr txBox="1">
              <a:spLocks/>
            </p:cNvSpPr>
            <p:nvPr/>
          </p:nvSpPr>
          <p:spPr>
            <a:xfrm>
              <a:off x="2965647" y="5091737"/>
              <a:ext cx="1800000" cy="481913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2800" b="1" i="0" kern="1200" dirty="0" smtClean="0">
                  <a:solidFill>
                    <a:schemeClr val="tx1"/>
                  </a:solidFill>
                  <a:effectLst/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0" indent="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10000"/>
                <a:buFont typeface="Arial" charset="0"/>
                <a:buNone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288925" indent="-22225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31825" indent="-18288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Font typeface="Arial" charset="0"/>
                <a:buChar char="•"/>
                <a:tabLst/>
                <a:defRPr lang="en-US" sz="18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162685" indent="-19431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600" b="0" i="0" kern="1200" dirty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5pPr>
              <a:lvl6pPr marL="1965221" indent="-228533" algn="l" defTabSz="914132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CA" sz="1400" b="0" err="1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copilot.github.com</a:t>
              </a:r>
              <a:endParaRPr lang="en-CA" sz="1400" b="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0"/>
                </a:gradFill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F60F1F-8846-355C-E03F-9B55E626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2410" y="2017712"/>
            <a:ext cx="2124000" cy="3817031"/>
            <a:chOff x="5032410" y="2017712"/>
            <a:chExt cx="2124000" cy="3817031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654E60B-C58F-438F-3FCF-17206F82EA40}"/>
                </a:ext>
              </a:extLst>
            </p:cNvPr>
            <p:cNvSpPr/>
            <p:nvPr/>
          </p:nvSpPr>
          <p:spPr bwMode="auto">
            <a:xfrm>
              <a:off x="5032410" y="2017712"/>
              <a:ext cx="2124000" cy="3817031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6" descr="See the source image">
              <a:extLst>
                <a:ext uri="{FF2B5EF4-FFF2-40B4-BE49-F238E27FC236}">
                  <a16:creationId xmlns:a16="http://schemas.microsoft.com/office/drawing/2014/main" id="{9A5E6191-2077-4C44-16BF-0640F2296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9" r="13249"/>
            <a:stretch/>
          </p:blipFill>
          <p:spPr bwMode="auto">
            <a:xfrm>
              <a:off x="5622325" y="2497670"/>
              <a:ext cx="944171" cy="72212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17C43B-7EF6-A727-A2E7-78EFF8A2EB51}"/>
                </a:ext>
              </a:extLst>
            </p:cNvPr>
            <p:cNvSpPr txBox="1"/>
            <p:nvPr/>
          </p:nvSpPr>
          <p:spPr>
            <a:xfrm>
              <a:off x="5198824" y="3795343"/>
              <a:ext cx="1800000" cy="12172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Windows Subsystem </a:t>
              </a:r>
              <a:b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</a:br>
              <a: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for Linux </a:t>
              </a:r>
            </a:p>
            <a:p>
              <a:pPr algn="ctr"/>
              <a:r>
                <a:rPr lang="en-CA" sz="1400">
                  <a:latin typeface="Segoe UI" panose="020B0502040204020203" pitchFamily="34" charset="0"/>
                  <a:cs typeface="Segoe UI" panose="020B0502040204020203" pitchFamily="34" charset="0"/>
                </a:rPr>
                <a:t>is an environment Java </a:t>
              </a:r>
              <a:r>
                <a:rPr lang="en-CA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devs</a:t>
              </a:r>
              <a:r>
                <a:rPr lang="en-CA" sz="1400">
                  <a:latin typeface="Segoe UI" panose="020B0502040204020203" pitchFamily="34" charset="0"/>
                  <a:cs typeface="Segoe UI" panose="020B0502040204020203" pitchFamily="34" charset="0"/>
                </a:rPr>
                <a:t> are familiar with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D4CF3356-52FA-A744-E6D9-AD3945692D3E}"/>
                </a:ext>
              </a:extLst>
            </p:cNvPr>
            <p:cNvSpPr txBox="1">
              <a:spLocks/>
            </p:cNvSpPr>
            <p:nvPr/>
          </p:nvSpPr>
          <p:spPr>
            <a:xfrm>
              <a:off x="5198824" y="5091737"/>
              <a:ext cx="1800000" cy="481913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2800" b="1" i="0" kern="1200" dirty="0" smtClean="0">
                  <a:solidFill>
                    <a:schemeClr val="tx1"/>
                  </a:solidFill>
                  <a:effectLst/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0" indent="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10000"/>
                <a:buFont typeface="Arial" charset="0"/>
                <a:buNone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288925" indent="-22225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31825" indent="-18288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Font typeface="Arial" charset="0"/>
                <a:buChar char="•"/>
                <a:tabLst/>
                <a:defRPr lang="en-US" sz="18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162685" indent="-19431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600" b="0" i="0" kern="1200" dirty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5pPr>
              <a:lvl6pPr marL="1965221" indent="-228533" algn="l" defTabSz="914132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CA" sz="1400" b="0" err="1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aka.ms</a:t>
              </a:r>
              <a:r>
                <a:rPr lang="en-CA" sz="1400" b="0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/</a:t>
              </a:r>
              <a:r>
                <a:rPr lang="en-CA" sz="1400" b="0" err="1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wsl</a:t>
              </a:r>
              <a:endParaRPr lang="en-CA" sz="1400" b="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0"/>
                </a:gradFill>
                <a:cs typeface="Segoe UI" panose="020B0502040204020203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9F2EA4-8113-2A3E-DE66-3BA170D32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56515" y="2017712"/>
            <a:ext cx="2124000" cy="3817031"/>
            <a:chOff x="7256515" y="2017712"/>
            <a:chExt cx="2124000" cy="381703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2B46FB4-F1E7-8BAF-705E-9E4BBCCAEEA9}"/>
                </a:ext>
              </a:extLst>
            </p:cNvPr>
            <p:cNvSpPr/>
            <p:nvPr/>
          </p:nvSpPr>
          <p:spPr bwMode="auto">
            <a:xfrm>
              <a:off x="7256515" y="2017712"/>
              <a:ext cx="2124000" cy="3817031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2ADCB146-95D3-36D7-CE2E-7DC0CF5D7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820" y="2439037"/>
              <a:ext cx="839391" cy="83939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314EFE-3BC0-920E-A53A-7B2BE52394C6}"/>
                </a:ext>
              </a:extLst>
            </p:cNvPr>
            <p:cNvSpPr txBox="1"/>
            <p:nvPr/>
          </p:nvSpPr>
          <p:spPr>
            <a:xfrm>
              <a:off x="7432001" y="3795343"/>
              <a:ext cx="1800000" cy="924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Visual </a:t>
              </a:r>
              <a:b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</a:br>
              <a: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Studio Code</a:t>
              </a:r>
              <a:endParaRPr lang="en-CA" sz="1400" b="1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CA" sz="1400">
                  <a:latin typeface="Segoe UI" panose="020B0502040204020203" pitchFamily="34" charset="0"/>
                  <a:cs typeface="Segoe UI" panose="020B0502040204020203" pitchFamily="34" charset="0"/>
                </a:rPr>
                <a:t>enables developers to code smarter, faster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72749AB-2AEC-6D9A-5D3A-8D4D7A2B570C}"/>
                </a:ext>
              </a:extLst>
            </p:cNvPr>
            <p:cNvSpPr txBox="1">
              <a:spLocks/>
            </p:cNvSpPr>
            <p:nvPr/>
          </p:nvSpPr>
          <p:spPr>
            <a:xfrm>
              <a:off x="7432001" y="5091737"/>
              <a:ext cx="1800000" cy="481913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2800" b="1" i="0" kern="1200" dirty="0" smtClean="0">
                  <a:solidFill>
                    <a:schemeClr val="tx1"/>
                  </a:solidFill>
                  <a:effectLst/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0" indent="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10000"/>
                <a:buFont typeface="Arial" charset="0"/>
                <a:buNone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288925" indent="-22225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31825" indent="-18288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Font typeface="Arial" charset="0"/>
                <a:buChar char="•"/>
                <a:tabLst/>
                <a:defRPr lang="en-US" sz="18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162685" indent="-19431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600" b="0" i="0" kern="1200" dirty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5pPr>
              <a:lvl6pPr marL="1965221" indent="-228533" algn="l" defTabSz="914132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ts val="0"/>
                </a:spcAft>
              </a:pPr>
              <a:r>
                <a:rPr lang="en-CA" sz="1400" b="0" err="1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aka.ms</a:t>
              </a:r>
              <a:r>
                <a:rPr lang="en-CA" sz="1400" b="0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/java-</a:t>
              </a:r>
              <a:r>
                <a:rPr lang="en-CA" sz="1400" b="0" err="1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vscode</a:t>
              </a:r>
              <a:endParaRPr lang="en-CA" sz="1400" b="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0"/>
                </a:gradFill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F70755-DF0C-C081-A2E3-93B651D5B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80621" y="2017712"/>
            <a:ext cx="2124000" cy="3817031"/>
            <a:chOff x="9480621" y="2017712"/>
            <a:chExt cx="2124000" cy="381703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2A8FEFF-AE4F-6E54-040F-9F5B03CE3EC0}"/>
                </a:ext>
              </a:extLst>
            </p:cNvPr>
            <p:cNvSpPr/>
            <p:nvPr/>
          </p:nvSpPr>
          <p:spPr bwMode="auto">
            <a:xfrm>
              <a:off x="9480621" y="2017712"/>
              <a:ext cx="2124000" cy="3817031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20510D3-00A8-2BBB-9DE3-EBEF04483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0094946" y="2411057"/>
              <a:ext cx="895350" cy="8953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5D4796-698C-E966-D301-7B0EE8FF943B}"/>
                </a:ext>
              </a:extLst>
            </p:cNvPr>
            <p:cNvSpPr txBox="1"/>
            <p:nvPr/>
          </p:nvSpPr>
          <p:spPr>
            <a:xfrm>
              <a:off x="9665177" y="3795343"/>
              <a:ext cx="1800000" cy="961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CA" sz="18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GitHub Actions </a:t>
              </a:r>
              <a:endParaRPr lang="en-CA" sz="1400" b="1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0"/>
                </a:gradFill>
                <a:latin typeface="Segoe UI Semibold" panose="020B0502040204020203" pitchFamily="34" charset="0"/>
                <a:cs typeface="Segoe UI Semibold" panose="020B0502040204020203" pitchFamily="34" charset="0"/>
              </a:endParaRPr>
            </a:p>
            <a:p>
              <a:pPr algn="ctr">
                <a:spcAft>
                  <a:spcPts val="300"/>
                </a:spcAft>
              </a:pPr>
              <a:r>
                <a:rPr lang="en-CA" sz="1400">
                  <a:latin typeface="Segoe UI" panose="020B0502040204020203" pitchFamily="34" charset="0"/>
                  <a:cs typeface="Segoe UI" panose="020B0502040204020203" pitchFamily="34" charset="0"/>
                </a:rPr>
                <a:t>is for automating your workflow from idea to production</a:t>
              </a: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506329C6-743D-A895-B0A6-2327DC2E20CD}"/>
                </a:ext>
              </a:extLst>
            </p:cNvPr>
            <p:cNvSpPr txBox="1">
              <a:spLocks/>
            </p:cNvSpPr>
            <p:nvPr/>
          </p:nvSpPr>
          <p:spPr>
            <a:xfrm>
              <a:off x="9665177" y="5091737"/>
              <a:ext cx="1800000" cy="481913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914132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bg1"/>
                </a:buClr>
                <a:buSzPct val="120000"/>
                <a:buFontTx/>
                <a:buNone/>
                <a:defRPr lang="en-US" sz="2800" b="1" i="0" kern="1200" dirty="0" smtClean="0">
                  <a:solidFill>
                    <a:schemeClr val="tx1"/>
                  </a:solidFill>
                  <a:effectLst/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0" indent="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10000"/>
                <a:buFont typeface="Arial" charset="0"/>
                <a:buNone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2pPr>
              <a:lvl3pPr marL="288925" indent="-22225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20000"/>
                <a:buFont typeface="Arial" charset="0"/>
                <a:buChar char="•"/>
                <a:defRPr lang="en-US" sz="20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3pPr>
              <a:lvl4pPr marL="631825" indent="-182880" algn="l" defTabSz="914132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Font typeface="Arial" charset="0"/>
                <a:buChar char="•"/>
                <a:tabLst/>
                <a:defRPr lang="en-US" sz="1800" b="0" i="0" kern="1200" dirty="0" smtClean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4pPr>
              <a:lvl5pPr marL="1162685" indent="-194310" algn="l" defTabSz="914132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Arial"/>
                <a:buChar char="•"/>
                <a:defRPr lang="en-US" sz="1600" b="0" i="0" kern="1200" dirty="0">
                  <a:solidFill>
                    <a:schemeClr val="tx1"/>
                  </a:solidFill>
                  <a:effectLst/>
                  <a:latin typeface="Segoe UI" charset="0"/>
                  <a:ea typeface="Segoe UI" charset="0"/>
                  <a:cs typeface="Segoe UI" charset="0"/>
                </a:defRPr>
              </a:lvl5pPr>
              <a:lvl6pPr marL="1965221" indent="-228533" algn="l" defTabSz="914132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26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92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57" indent="-228533" algn="l" defTabSz="9141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en-CA" sz="1400" b="0" err="1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aka.ms</a:t>
              </a:r>
              <a:r>
                <a:rPr lang="en-CA" sz="1400" b="0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/</a:t>
              </a:r>
              <a:r>
                <a:rPr lang="en-CA" sz="1400" b="0" err="1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github</a:t>
              </a:r>
              <a:r>
                <a:rPr lang="en-CA" sz="1400" b="0">
                  <a:gradFill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0"/>
                  </a:gradFill>
                  <a:cs typeface="Segoe UI" panose="020B0502040204020203" pitchFamily="34" charset="0"/>
                </a:rPr>
                <a:t>-actions-java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573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2.08333E-7 0.0328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CDC1CDD-CEE5-885B-7849-5B42BF060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" t="4664" r="39863" b="4664"/>
          <a:stretch/>
        </p:blipFill>
        <p:spPr bwMode="blackWhite">
          <a:xfrm>
            <a:off x="6240018" y="585786"/>
            <a:ext cx="5513832" cy="5687568"/>
          </a:xfrm>
          <a:prstGeom prst="roundRect">
            <a:avLst>
              <a:gd name="adj" fmla="val 112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A20CEF-1A2E-B8ED-883E-55E0F7565B0F}"/>
              </a:ext>
            </a:extLst>
          </p:cNvPr>
          <p:cNvSpPr txBox="1"/>
          <p:nvPr/>
        </p:nvSpPr>
        <p:spPr bwMode="blackWhite">
          <a:xfrm>
            <a:off x="6901163" y="1417356"/>
            <a:ext cx="3803374" cy="110799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4000" ker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Visual Studio Code for Java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24A072-4C3E-F0A3-7532-EB13D99C7E14}"/>
              </a:ext>
            </a:extLst>
          </p:cNvPr>
          <p:cNvSpPr txBox="1"/>
          <p:nvPr/>
        </p:nvSpPr>
        <p:spPr bwMode="blackWhite">
          <a:xfrm>
            <a:off x="6901163" y="3171602"/>
            <a:ext cx="4156824" cy="110799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8000" b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Segoe UI Semibold" panose="020B0502040204020203" pitchFamily="34" charset="0"/>
                <a:ea typeface="Open Sans" panose="020B0606030504020204" pitchFamily="34" charset="0"/>
                <a:cs typeface="Segoe UI Semibold" panose="020B0502040204020203" pitchFamily="34" charset="0"/>
              </a:rPr>
              <a:t>1.5M+</a:t>
            </a:r>
          </a:p>
        </p:txBody>
      </p:sp>
      <p:pic>
        <p:nvPicPr>
          <p:cNvPr id="21" name="Picture 2" descr="Visual studio code logo is offensive to me · Issue #87419 · microsoft/vscode  · GitHub">
            <a:extLst>
              <a:ext uri="{FF2B5EF4-FFF2-40B4-BE49-F238E27FC236}">
                <a16:creationId xmlns:a16="http://schemas.microsoft.com/office/drawing/2014/main" id="{661E1E14-98B1-5AB4-78FE-68BD70B74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871" y="1564435"/>
            <a:ext cx="743616" cy="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97AB93-91CE-2E63-4F12-7FC9870DAC3D}"/>
              </a:ext>
            </a:extLst>
          </p:cNvPr>
          <p:cNvSpPr txBox="1"/>
          <p:nvPr/>
        </p:nvSpPr>
        <p:spPr bwMode="blackWhite">
          <a:xfrm>
            <a:off x="6901163" y="4217551"/>
            <a:ext cx="3412610" cy="66479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ker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Active Java Developers on VS Code</a:t>
            </a:r>
          </a:p>
        </p:txBody>
      </p:sp>
    </p:spTree>
    <p:extLst>
      <p:ext uri="{BB962C8B-B14F-4D97-AF65-F5344CB8AC3E}">
        <p14:creationId xmlns:p14="http://schemas.microsoft.com/office/powerpoint/2010/main" val="790304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2422 -0.4094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-20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8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23" dur="7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4A5B001-13AC-98A9-3C44-3648F3547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White">
          <a:xfrm>
            <a:off x="6096000" y="292100"/>
            <a:ext cx="5806440" cy="6272784"/>
          </a:xfrm>
          <a:prstGeom prst="roundRect">
            <a:avLst>
              <a:gd name="adj" fmla="val 107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293414-4D79-5E45-C777-6438D3917E6D}"/>
              </a:ext>
            </a:extLst>
          </p:cNvPr>
          <p:cNvSpPr txBox="1"/>
          <p:nvPr/>
        </p:nvSpPr>
        <p:spPr bwMode="blackWhite">
          <a:xfrm>
            <a:off x="6681641" y="719172"/>
            <a:ext cx="5010471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3200" b="1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Azure Has Great Support for Java Developers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891A34-43B4-DEF8-8310-AE1D1AF9CD8F}"/>
              </a:ext>
            </a:extLst>
          </p:cNvPr>
          <p:cNvSpPr txBox="1"/>
          <p:nvPr/>
        </p:nvSpPr>
        <p:spPr bwMode="blackWhite">
          <a:xfrm>
            <a:off x="6681642" y="1996157"/>
            <a:ext cx="4641279" cy="278127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0"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800" b="1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latin typeface="Segoe UI Semibold"/>
                <a:cs typeface="Segoe UI Semibold"/>
              </a:rPr>
              <a:t>Managed Java runtimes with certified OpenJDK builds</a:t>
            </a:r>
          </a:p>
          <a:p>
            <a:pPr marL="2857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.PingFang TC Regular"/>
              <a:buChar char="・"/>
              <a:defRPr/>
            </a:pPr>
            <a:r>
              <a:rPr lang="en-US" sz="1400">
                <a:solidFill>
                  <a:schemeClr val="bg1"/>
                </a:solidFill>
                <a:latin typeface="Segoe UI"/>
                <a:cs typeface="Segoe UI"/>
              </a:rPr>
              <a:t>Java 8, Java 11, and Java 17</a:t>
            </a:r>
          </a:p>
          <a:p>
            <a:pPr marL="2857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.PingFang TC Regular"/>
              <a:buChar char="・"/>
              <a:defRPr/>
            </a:pPr>
            <a:r>
              <a:rPr lang="en-US" sz="1400">
                <a:solidFill>
                  <a:schemeClr val="bg1"/>
                </a:solidFill>
                <a:latin typeface="Segoe UI"/>
                <a:cs typeface="Segoe UI"/>
              </a:rPr>
              <a:t>Commercial support for Azure customers</a:t>
            </a:r>
          </a:p>
          <a:p>
            <a:pPr marL="0"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800" b="1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latin typeface="Segoe UI Semibold"/>
                <a:cs typeface="Segoe UI Semibold"/>
              </a:rPr>
              <a:t>Spring Framework</a:t>
            </a:r>
          </a:p>
          <a:p>
            <a:pPr marL="2857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.PingFang TC Regular"/>
              <a:buChar char="・"/>
              <a:defRPr/>
            </a:pPr>
            <a:r>
              <a:rPr lang="en-US" sz="1400">
                <a:solidFill>
                  <a:schemeClr val="bg1"/>
                </a:solidFill>
                <a:latin typeface="Segoe UI"/>
                <a:cs typeface="Segoe UI"/>
              </a:rPr>
              <a:t>Solutions jointly built with VMWare</a:t>
            </a:r>
            <a:endParaRPr lang="en-U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800" b="1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latin typeface="Segoe UI Semibold"/>
                <a:cs typeface="Segoe UI Semibold"/>
              </a:rPr>
              <a:t>Java EE and Jakarta EE standards</a:t>
            </a:r>
          </a:p>
          <a:p>
            <a:pPr marL="2857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.PingFang TC Regular"/>
              <a:buChar char="・"/>
              <a:defRPr/>
            </a:pPr>
            <a:r>
              <a:rPr lang="en-US" sz="1400">
                <a:solidFill>
                  <a:schemeClr val="bg1"/>
                </a:solidFill>
                <a:latin typeface="Segoe UI"/>
                <a:cs typeface="Segoe UI"/>
              </a:rPr>
              <a:t>Certified application servers from partners</a:t>
            </a:r>
            <a:endParaRPr lang="en-U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48FA9-086A-4592-1881-BFC6E70E7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81641" y="5143731"/>
            <a:ext cx="4175829" cy="1042295"/>
            <a:chOff x="6681641" y="5033923"/>
            <a:chExt cx="4615766" cy="1152104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8AB61254-3771-52E9-CEE4-CD5AEF0C8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19420" y="5759544"/>
              <a:ext cx="1351525" cy="403655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88BF855-0F9D-073D-26E3-927446F4B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1641" y="5151444"/>
              <a:ext cx="1558129" cy="344238"/>
            </a:xfrm>
            <a:prstGeom prst="rect">
              <a:avLst/>
            </a:prstGeom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CA352062-88E6-D1D9-271C-854CE7142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8399" y="5195213"/>
              <a:ext cx="1102532" cy="300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129D3C50-3579-41AE-7DDB-CDC426932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478" y="5830299"/>
              <a:ext cx="1057929" cy="271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D7EA924-2401-4D6F-7FAE-3F1AFE7B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12356" y="5033923"/>
              <a:ext cx="749039" cy="530089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0FF6F05-E9D7-1292-C60C-28478B4707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02187" y="5782372"/>
              <a:ext cx="1379143" cy="403655"/>
              <a:chOff x="12841721" y="3779278"/>
              <a:chExt cx="1818925" cy="5323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F848120-49B9-02B6-1E35-8675603701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7488" t="40933" b="20800"/>
              <a:stretch/>
            </p:blipFill>
            <p:spPr>
              <a:xfrm>
                <a:off x="13157200" y="3963023"/>
                <a:ext cx="1503446" cy="348627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1B095AB-6C48-7944-3FCF-ECBBBE4834BB}"/>
                  </a:ext>
                </a:extLst>
              </p:cNvPr>
              <p:cNvGrpSpPr/>
              <p:nvPr/>
            </p:nvGrpSpPr>
            <p:grpSpPr>
              <a:xfrm>
                <a:off x="12841721" y="3779278"/>
                <a:ext cx="934604" cy="218803"/>
                <a:chOff x="4724860" y="2559255"/>
                <a:chExt cx="853344" cy="199779"/>
              </a:xfrm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879426C3-8D73-BD89-7BBA-EB7FB3054544}"/>
                    </a:ext>
                  </a:extLst>
                </p:cNvPr>
                <p:cNvSpPr/>
                <p:nvPr/>
              </p:nvSpPr>
              <p:spPr>
                <a:xfrm>
                  <a:off x="4724860" y="2559255"/>
                  <a:ext cx="265484" cy="199779"/>
                </a:xfrm>
                <a:custGeom>
                  <a:avLst/>
                  <a:gdLst>
                    <a:gd name="connsiteX0" fmla="*/ 177087 w 265484"/>
                    <a:gd name="connsiteY0" fmla="*/ 115137 h 199779"/>
                    <a:gd name="connsiteX1" fmla="*/ 219780 w 265484"/>
                    <a:gd name="connsiteY1" fmla="*/ 90914 h 199779"/>
                    <a:gd name="connsiteX2" fmla="*/ 219347 w 265484"/>
                    <a:gd name="connsiteY2" fmla="*/ 86169 h 199779"/>
                    <a:gd name="connsiteX3" fmla="*/ 208957 w 265484"/>
                    <a:gd name="connsiteY3" fmla="*/ 41274 h 199779"/>
                    <a:gd name="connsiteX4" fmla="*/ 187018 w 265484"/>
                    <a:gd name="connsiteY4" fmla="*/ 18244 h 199779"/>
                    <a:gd name="connsiteX5" fmla="*/ 135302 w 265484"/>
                    <a:gd name="connsiteY5" fmla="*/ 0 h 199779"/>
                    <a:gd name="connsiteX6" fmla="*/ 115148 w 265484"/>
                    <a:gd name="connsiteY6" fmla="*/ 10405 h 199779"/>
                    <a:gd name="connsiteX7" fmla="*/ 90196 w 265484"/>
                    <a:gd name="connsiteY7" fmla="*/ 2636 h 199779"/>
                    <a:gd name="connsiteX8" fmla="*/ 72163 w 265484"/>
                    <a:gd name="connsiteY8" fmla="*/ 19978 h 199779"/>
                    <a:gd name="connsiteX9" fmla="*/ 58927 w 265484"/>
                    <a:gd name="connsiteY9" fmla="*/ 57659 h 199779"/>
                    <a:gd name="connsiteX10" fmla="*/ 58620 w 265484"/>
                    <a:gd name="connsiteY10" fmla="*/ 60350 h 199779"/>
                    <a:gd name="connsiteX11" fmla="*/ 177087 w 265484"/>
                    <a:gd name="connsiteY11" fmla="*/ 115081 h 199779"/>
                    <a:gd name="connsiteX12" fmla="*/ 222457 w 265484"/>
                    <a:gd name="connsiteY12" fmla="*/ 99293 h 199779"/>
                    <a:gd name="connsiteX13" fmla="*/ 224870 w 265484"/>
                    <a:gd name="connsiteY13" fmla="*/ 113347 h 199779"/>
                    <a:gd name="connsiteX14" fmla="*/ 174061 w 265484"/>
                    <a:gd name="connsiteY14" fmla="*/ 143550 h 199779"/>
                    <a:gd name="connsiteX15" fmla="*/ 51716 w 265484"/>
                    <a:gd name="connsiteY15" fmla="*/ 80453 h 199779"/>
                    <a:gd name="connsiteX16" fmla="*/ 53822 w 265484"/>
                    <a:gd name="connsiteY16" fmla="*/ 70284 h 199779"/>
                    <a:gd name="connsiteX17" fmla="*/ 0 w 265484"/>
                    <a:gd name="connsiteY17" fmla="*/ 102276 h 199779"/>
                    <a:gd name="connsiteX18" fmla="*/ 186404 w 265484"/>
                    <a:gd name="connsiteY18" fmla="*/ 199780 h 199779"/>
                    <a:gd name="connsiteX19" fmla="*/ 265485 w 265484"/>
                    <a:gd name="connsiteY19" fmla="*/ 148933 h 199779"/>
                    <a:gd name="connsiteX20" fmla="*/ 222485 w 265484"/>
                    <a:gd name="connsiteY20" fmla="*/ 99293 h 19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65484" h="199779">
                      <a:moveTo>
                        <a:pt x="177087" y="115137"/>
                      </a:moveTo>
                      <a:cubicBezTo>
                        <a:pt x="194535" y="115137"/>
                        <a:pt x="219780" y="111558"/>
                        <a:pt x="219780" y="90914"/>
                      </a:cubicBezTo>
                      <a:cubicBezTo>
                        <a:pt x="219831" y="89320"/>
                        <a:pt x="219686" y="87727"/>
                        <a:pt x="219347" y="86169"/>
                      </a:cubicBezTo>
                      <a:lnTo>
                        <a:pt x="208957" y="41274"/>
                      </a:lnTo>
                      <a:cubicBezTo>
                        <a:pt x="206558" y="31396"/>
                        <a:pt x="204452" y="26915"/>
                        <a:pt x="187018" y="18244"/>
                      </a:cubicBezTo>
                      <a:cubicBezTo>
                        <a:pt x="173489" y="11362"/>
                        <a:pt x="144019" y="0"/>
                        <a:pt x="135302" y="0"/>
                      </a:cubicBezTo>
                      <a:cubicBezTo>
                        <a:pt x="127184" y="0"/>
                        <a:pt x="124827" y="10405"/>
                        <a:pt x="115148" y="10405"/>
                      </a:cubicBezTo>
                      <a:cubicBezTo>
                        <a:pt x="105831" y="10405"/>
                        <a:pt x="98913" y="2636"/>
                        <a:pt x="90196" y="2636"/>
                      </a:cubicBezTo>
                      <a:cubicBezTo>
                        <a:pt x="81828" y="2636"/>
                        <a:pt x="76375" y="8310"/>
                        <a:pt x="72163" y="19978"/>
                      </a:cubicBezTo>
                      <a:cubicBezTo>
                        <a:pt x="72163" y="19978"/>
                        <a:pt x="60433" y="52886"/>
                        <a:pt x="58927" y="57659"/>
                      </a:cubicBezTo>
                      <a:cubicBezTo>
                        <a:pt x="58687" y="58535"/>
                        <a:pt x="58584" y="59443"/>
                        <a:pt x="58620" y="60350"/>
                      </a:cubicBezTo>
                      <a:cubicBezTo>
                        <a:pt x="58620" y="73142"/>
                        <a:pt x="109248" y="115081"/>
                        <a:pt x="177087" y="115081"/>
                      </a:cubicBezTo>
                      <a:moveTo>
                        <a:pt x="222457" y="99293"/>
                      </a:moveTo>
                      <a:cubicBezTo>
                        <a:pt x="224870" y="110656"/>
                        <a:pt x="224870" y="111849"/>
                        <a:pt x="224870" y="113347"/>
                      </a:cubicBezTo>
                      <a:cubicBezTo>
                        <a:pt x="224870" y="132770"/>
                        <a:pt x="202918" y="143550"/>
                        <a:pt x="174061" y="143550"/>
                      </a:cubicBezTo>
                      <a:cubicBezTo>
                        <a:pt x="108844" y="143592"/>
                        <a:pt x="51716" y="105578"/>
                        <a:pt x="51716" y="80453"/>
                      </a:cubicBezTo>
                      <a:cubicBezTo>
                        <a:pt x="51712" y="76956"/>
                        <a:pt x="52429" y="73495"/>
                        <a:pt x="53822" y="70284"/>
                      </a:cubicBezTo>
                      <a:cubicBezTo>
                        <a:pt x="30363" y="71449"/>
                        <a:pt x="0" y="75611"/>
                        <a:pt x="0" y="102276"/>
                      </a:cubicBezTo>
                      <a:cubicBezTo>
                        <a:pt x="0" y="145950"/>
                        <a:pt x="104032" y="199780"/>
                        <a:pt x="186404" y="199780"/>
                      </a:cubicBezTo>
                      <a:cubicBezTo>
                        <a:pt x="249557" y="199780"/>
                        <a:pt x="265485" y="171367"/>
                        <a:pt x="265485" y="148933"/>
                      </a:cubicBezTo>
                      <a:cubicBezTo>
                        <a:pt x="265485" y="131286"/>
                        <a:pt x="250143" y="111252"/>
                        <a:pt x="222485" y="99293"/>
                      </a:cubicBezTo>
                    </a:path>
                  </a:pathLst>
                </a:custGeom>
                <a:solidFill>
                  <a:srgbClr val="EE0000"/>
                </a:solidFill>
                <a:ln w="1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26F1B719-A5CD-1627-999D-0FE75E5971F8}"/>
                    </a:ext>
                  </a:extLst>
                </p:cNvPr>
                <p:cNvSpPr/>
                <p:nvPr/>
              </p:nvSpPr>
              <p:spPr>
                <a:xfrm>
                  <a:off x="4776576" y="2616969"/>
                  <a:ext cx="173154" cy="85835"/>
                </a:xfrm>
                <a:custGeom>
                  <a:avLst/>
                  <a:gdLst>
                    <a:gd name="connsiteX0" fmla="*/ 170741 w 173154"/>
                    <a:gd name="connsiteY0" fmla="*/ 41579 h 85835"/>
                    <a:gd name="connsiteX1" fmla="*/ 173154 w 173154"/>
                    <a:gd name="connsiteY1" fmla="*/ 55633 h 85835"/>
                    <a:gd name="connsiteX2" fmla="*/ 122345 w 173154"/>
                    <a:gd name="connsiteY2" fmla="*/ 85836 h 85835"/>
                    <a:gd name="connsiteX3" fmla="*/ 0 w 173154"/>
                    <a:gd name="connsiteY3" fmla="*/ 22739 h 85835"/>
                    <a:gd name="connsiteX4" fmla="*/ 2106 w 173154"/>
                    <a:gd name="connsiteY4" fmla="*/ 12569 h 85835"/>
                    <a:gd name="connsiteX5" fmla="*/ 7211 w 173154"/>
                    <a:gd name="connsiteY5" fmla="*/ 0 h 85835"/>
                    <a:gd name="connsiteX6" fmla="*/ 6904 w 173154"/>
                    <a:gd name="connsiteY6" fmla="*/ 2636 h 85835"/>
                    <a:gd name="connsiteX7" fmla="*/ 125371 w 173154"/>
                    <a:gd name="connsiteY7" fmla="*/ 57367 h 85835"/>
                    <a:gd name="connsiteX8" fmla="*/ 168064 w 173154"/>
                    <a:gd name="connsiteY8" fmla="*/ 33144 h 85835"/>
                    <a:gd name="connsiteX9" fmla="*/ 167631 w 173154"/>
                    <a:gd name="connsiteY9" fmla="*/ 28399 h 8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3154" h="85835">
                      <a:moveTo>
                        <a:pt x="170741" y="41579"/>
                      </a:moveTo>
                      <a:cubicBezTo>
                        <a:pt x="173154" y="52942"/>
                        <a:pt x="173154" y="54135"/>
                        <a:pt x="173154" y="55633"/>
                      </a:cubicBezTo>
                      <a:cubicBezTo>
                        <a:pt x="173154" y="75056"/>
                        <a:pt x="151201" y="85836"/>
                        <a:pt x="122345" y="85836"/>
                      </a:cubicBezTo>
                      <a:cubicBezTo>
                        <a:pt x="57128" y="85878"/>
                        <a:pt x="0" y="47864"/>
                        <a:pt x="0" y="22739"/>
                      </a:cubicBezTo>
                      <a:cubicBezTo>
                        <a:pt x="-4" y="19242"/>
                        <a:pt x="713" y="15781"/>
                        <a:pt x="2106" y="12569"/>
                      </a:cubicBezTo>
                      <a:lnTo>
                        <a:pt x="7211" y="0"/>
                      </a:lnTo>
                      <a:cubicBezTo>
                        <a:pt x="6977" y="858"/>
                        <a:pt x="6873" y="1747"/>
                        <a:pt x="6904" y="2636"/>
                      </a:cubicBezTo>
                      <a:cubicBezTo>
                        <a:pt x="6904" y="15427"/>
                        <a:pt x="57532" y="57367"/>
                        <a:pt x="125371" y="57367"/>
                      </a:cubicBezTo>
                      <a:cubicBezTo>
                        <a:pt x="142819" y="57367"/>
                        <a:pt x="168064" y="53788"/>
                        <a:pt x="168064" y="33144"/>
                      </a:cubicBezTo>
                      <a:cubicBezTo>
                        <a:pt x="168115" y="31551"/>
                        <a:pt x="167970" y="29957"/>
                        <a:pt x="167631" y="283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D276A018-847D-5B5C-6BA4-1D7B4F2E519E}"/>
                    </a:ext>
                  </a:extLst>
                </p:cNvPr>
                <p:cNvSpPr/>
                <p:nvPr/>
              </p:nvSpPr>
              <p:spPr>
                <a:xfrm>
                  <a:off x="5039369" y="2603567"/>
                  <a:ext cx="538835" cy="108741"/>
                </a:xfrm>
                <a:custGeom>
                  <a:avLst/>
                  <a:gdLst>
                    <a:gd name="connsiteX0" fmla="*/ 493367 w 538835"/>
                    <a:gd name="connsiteY0" fmla="*/ 83741 h 108741"/>
                    <a:gd name="connsiteX1" fmla="*/ 521527 w 538835"/>
                    <a:gd name="connsiteY1" fmla="*/ 108256 h 108741"/>
                    <a:gd name="connsiteX2" fmla="*/ 538110 w 538835"/>
                    <a:gd name="connsiteY2" fmla="*/ 105925 h 108741"/>
                    <a:gd name="connsiteX3" fmla="*/ 538110 w 538835"/>
                    <a:gd name="connsiteY3" fmla="*/ 86793 h 108741"/>
                    <a:gd name="connsiteX4" fmla="*/ 527399 w 538835"/>
                    <a:gd name="connsiteY4" fmla="*/ 88403 h 108741"/>
                    <a:gd name="connsiteX5" fmla="*/ 517134 w 538835"/>
                    <a:gd name="connsiteY5" fmla="*/ 79066 h 108741"/>
                    <a:gd name="connsiteX6" fmla="*/ 517134 w 538835"/>
                    <a:gd name="connsiteY6" fmla="*/ 49751 h 108741"/>
                    <a:gd name="connsiteX7" fmla="*/ 538835 w 538835"/>
                    <a:gd name="connsiteY7" fmla="*/ 49751 h 108741"/>
                    <a:gd name="connsiteX8" fmla="*/ 538835 w 538835"/>
                    <a:gd name="connsiteY8" fmla="*/ 30050 h 108741"/>
                    <a:gd name="connsiteX9" fmla="*/ 517134 w 538835"/>
                    <a:gd name="connsiteY9" fmla="*/ 30050 h 108741"/>
                    <a:gd name="connsiteX10" fmla="*/ 517134 w 538835"/>
                    <a:gd name="connsiteY10" fmla="*/ 5078 h 108741"/>
                    <a:gd name="connsiteX11" fmla="*/ 493423 w 538835"/>
                    <a:gd name="connsiteY11" fmla="*/ 10183 h 108741"/>
                    <a:gd name="connsiteX12" fmla="*/ 493423 w 538835"/>
                    <a:gd name="connsiteY12" fmla="*/ 30050 h 108741"/>
                    <a:gd name="connsiteX13" fmla="*/ 477677 w 538835"/>
                    <a:gd name="connsiteY13" fmla="*/ 30050 h 108741"/>
                    <a:gd name="connsiteX14" fmla="*/ 477677 w 538835"/>
                    <a:gd name="connsiteY14" fmla="*/ 49751 h 108741"/>
                    <a:gd name="connsiteX15" fmla="*/ 493367 w 538835"/>
                    <a:gd name="connsiteY15" fmla="*/ 49751 h 108741"/>
                    <a:gd name="connsiteX16" fmla="*/ 419447 w 538835"/>
                    <a:gd name="connsiteY16" fmla="*/ 84185 h 108741"/>
                    <a:gd name="connsiteX17" fmla="*/ 432363 w 538835"/>
                    <a:gd name="connsiteY17" fmla="*/ 76596 h 108741"/>
                    <a:gd name="connsiteX18" fmla="*/ 446449 w 538835"/>
                    <a:gd name="connsiteY18" fmla="*/ 78344 h 108741"/>
                    <a:gd name="connsiteX19" fmla="*/ 446449 w 538835"/>
                    <a:gd name="connsiteY19" fmla="*/ 88264 h 108741"/>
                    <a:gd name="connsiteX20" fmla="*/ 431623 w 538835"/>
                    <a:gd name="connsiteY20" fmla="*/ 91913 h 108741"/>
                    <a:gd name="connsiteX21" fmla="*/ 419447 w 538835"/>
                    <a:gd name="connsiteY21" fmla="*/ 84185 h 108741"/>
                    <a:gd name="connsiteX22" fmla="*/ 426700 w 538835"/>
                    <a:gd name="connsiteY22" fmla="*/ 108547 h 108741"/>
                    <a:gd name="connsiteX23" fmla="*/ 448123 w 538835"/>
                    <a:gd name="connsiteY23" fmla="*/ 102567 h 108741"/>
                    <a:gd name="connsiteX24" fmla="*/ 448123 w 538835"/>
                    <a:gd name="connsiteY24" fmla="*/ 107243 h 108741"/>
                    <a:gd name="connsiteX25" fmla="*/ 471582 w 538835"/>
                    <a:gd name="connsiteY25" fmla="*/ 107243 h 108741"/>
                    <a:gd name="connsiteX26" fmla="*/ 471582 w 538835"/>
                    <a:gd name="connsiteY26" fmla="*/ 57770 h 108741"/>
                    <a:gd name="connsiteX27" fmla="*/ 437565 w 538835"/>
                    <a:gd name="connsiteY27" fmla="*/ 28635 h 108741"/>
                    <a:gd name="connsiteX28" fmla="*/ 401302 w 538835"/>
                    <a:gd name="connsiteY28" fmla="*/ 37098 h 108741"/>
                    <a:gd name="connsiteX29" fmla="*/ 409810 w 538835"/>
                    <a:gd name="connsiteY29" fmla="*/ 54468 h 108741"/>
                    <a:gd name="connsiteX30" fmla="*/ 433283 w 538835"/>
                    <a:gd name="connsiteY30" fmla="*/ 48336 h 108741"/>
                    <a:gd name="connsiteX31" fmla="*/ 448095 w 538835"/>
                    <a:gd name="connsiteY31" fmla="*/ 59865 h 108741"/>
                    <a:gd name="connsiteX32" fmla="*/ 448095 w 538835"/>
                    <a:gd name="connsiteY32" fmla="*/ 63652 h 108741"/>
                    <a:gd name="connsiteX33" fmla="*/ 430494 w 538835"/>
                    <a:gd name="connsiteY33" fmla="*/ 61460 h 108741"/>
                    <a:gd name="connsiteX34" fmla="*/ 398513 w 538835"/>
                    <a:gd name="connsiteY34" fmla="*/ 84671 h 108741"/>
                    <a:gd name="connsiteX35" fmla="*/ 426672 w 538835"/>
                    <a:gd name="connsiteY35" fmla="*/ 108589 h 108741"/>
                    <a:gd name="connsiteX36" fmla="*/ 297744 w 538835"/>
                    <a:gd name="connsiteY36" fmla="*/ 107284 h 108741"/>
                    <a:gd name="connsiteX37" fmla="*/ 322975 w 538835"/>
                    <a:gd name="connsiteY37" fmla="*/ 107284 h 108741"/>
                    <a:gd name="connsiteX38" fmla="*/ 322975 w 538835"/>
                    <a:gd name="connsiteY38" fmla="*/ 67259 h 108741"/>
                    <a:gd name="connsiteX39" fmla="*/ 365221 w 538835"/>
                    <a:gd name="connsiteY39" fmla="*/ 67259 h 108741"/>
                    <a:gd name="connsiteX40" fmla="*/ 365221 w 538835"/>
                    <a:gd name="connsiteY40" fmla="*/ 107243 h 108741"/>
                    <a:gd name="connsiteX41" fmla="*/ 390521 w 538835"/>
                    <a:gd name="connsiteY41" fmla="*/ 107243 h 108741"/>
                    <a:gd name="connsiteX42" fmla="*/ 390521 w 538835"/>
                    <a:gd name="connsiteY42" fmla="*/ 5105 h 108741"/>
                    <a:gd name="connsiteX43" fmla="*/ 365318 w 538835"/>
                    <a:gd name="connsiteY43" fmla="*/ 5105 h 108741"/>
                    <a:gd name="connsiteX44" fmla="*/ 365318 w 538835"/>
                    <a:gd name="connsiteY44" fmla="*/ 44354 h 108741"/>
                    <a:gd name="connsiteX45" fmla="*/ 323072 w 538835"/>
                    <a:gd name="connsiteY45" fmla="*/ 44354 h 108741"/>
                    <a:gd name="connsiteX46" fmla="*/ 323072 w 538835"/>
                    <a:gd name="connsiteY46" fmla="*/ 5105 h 108741"/>
                    <a:gd name="connsiteX47" fmla="*/ 297842 w 538835"/>
                    <a:gd name="connsiteY47" fmla="*/ 5105 h 108741"/>
                    <a:gd name="connsiteX48" fmla="*/ 201704 w 538835"/>
                    <a:gd name="connsiteY48" fmla="*/ 68577 h 108741"/>
                    <a:gd name="connsiteX49" fmla="*/ 222095 w 538835"/>
                    <a:gd name="connsiteY49" fmla="*/ 49015 h 108741"/>
                    <a:gd name="connsiteX50" fmla="*/ 238497 w 538835"/>
                    <a:gd name="connsiteY50" fmla="*/ 55009 h 108741"/>
                    <a:gd name="connsiteX51" fmla="*/ 238497 w 538835"/>
                    <a:gd name="connsiteY51" fmla="*/ 81993 h 108741"/>
                    <a:gd name="connsiteX52" fmla="*/ 222095 w 538835"/>
                    <a:gd name="connsiteY52" fmla="*/ 88181 h 108741"/>
                    <a:gd name="connsiteX53" fmla="*/ 201704 w 538835"/>
                    <a:gd name="connsiteY53" fmla="*/ 68633 h 108741"/>
                    <a:gd name="connsiteX54" fmla="*/ 238818 w 538835"/>
                    <a:gd name="connsiteY54" fmla="*/ 107298 h 108741"/>
                    <a:gd name="connsiteX55" fmla="*/ 262291 w 538835"/>
                    <a:gd name="connsiteY55" fmla="*/ 107298 h 108741"/>
                    <a:gd name="connsiteX56" fmla="*/ 262291 w 538835"/>
                    <a:gd name="connsiteY56" fmla="*/ 0 h 108741"/>
                    <a:gd name="connsiteX57" fmla="*/ 238580 w 538835"/>
                    <a:gd name="connsiteY57" fmla="*/ 5105 h 108741"/>
                    <a:gd name="connsiteX58" fmla="*/ 238580 w 538835"/>
                    <a:gd name="connsiteY58" fmla="*/ 34143 h 108741"/>
                    <a:gd name="connsiteX59" fmla="*/ 218775 w 538835"/>
                    <a:gd name="connsiteY59" fmla="*/ 29037 h 108741"/>
                    <a:gd name="connsiteX60" fmla="*/ 178440 w 538835"/>
                    <a:gd name="connsiteY60" fmla="*/ 68577 h 108741"/>
                    <a:gd name="connsiteX61" fmla="*/ 217349 w 538835"/>
                    <a:gd name="connsiteY61" fmla="*/ 108253 h 108741"/>
                    <a:gd name="connsiteX62" fmla="*/ 218050 w 538835"/>
                    <a:gd name="connsiteY62" fmla="*/ 108256 h 108741"/>
                    <a:gd name="connsiteX63" fmla="*/ 238873 w 538835"/>
                    <a:gd name="connsiteY63" fmla="*/ 101555 h 108741"/>
                    <a:gd name="connsiteX64" fmla="*/ 131103 w 538835"/>
                    <a:gd name="connsiteY64" fmla="*/ 47947 h 108741"/>
                    <a:gd name="connsiteX65" fmla="*/ 147380 w 538835"/>
                    <a:gd name="connsiteY65" fmla="*/ 60197 h 108741"/>
                    <a:gd name="connsiteX66" fmla="*/ 115022 w 538835"/>
                    <a:gd name="connsiteY66" fmla="*/ 60197 h 108741"/>
                    <a:gd name="connsiteX67" fmla="*/ 131103 w 538835"/>
                    <a:gd name="connsiteY67" fmla="*/ 47947 h 108741"/>
                    <a:gd name="connsiteX68" fmla="*/ 91117 w 538835"/>
                    <a:gd name="connsiteY68" fmla="*/ 68757 h 108741"/>
                    <a:gd name="connsiteX69" fmla="*/ 133349 w 538835"/>
                    <a:gd name="connsiteY69" fmla="*/ 108741 h 108741"/>
                    <a:gd name="connsiteX70" fmla="*/ 165776 w 538835"/>
                    <a:gd name="connsiteY70" fmla="*/ 97060 h 108741"/>
                    <a:gd name="connsiteX71" fmla="*/ 150072 w 538835"/>
                    <a:gd name="connsiteY71" fmla="*/ 83186 h 108741"/>
                    <a:gd name="connsiteX72" fmla="*/ 134534 w 538835"/>
                    <a:gd name="connsiteY72" fmla="*/ 89027 h 108741"/>
                    <a:gd name="connsiteX73" fmla="*/ 115455 w 538835"/>
                    <a:gd name="connsiteY73" fmla="*/ 76776 h 108741"/>
                    <a:gd name="connsiteX74" fmla="*/ 170755 w 538835"/>
                    <a:gd name="connsiteY74" fmla="*/ 76776 h 108741"/>
                    <a:gd name="connsiteX75" fmla="*/ 170755 w 538835"/>
                    <a:gd name="connsiteY75" fmla="*/ 70908 h 108741"/>
                    <a:gd name="connsiteX76" fmla="*/ 131592 w 538835"/>
                    <a:gd name="connsiteY76" fmla="*/ 28746 h 108741"/>
                    <a:gd name="connsiteX77" fmla="*/ 91148 w 538835"/>
                    <a:gd name="connsiteY77" fmla="*/ 67780 h 108741"/>
                    <a:gd name="connsiteX78" fmla="*/ 91145 w 538835"/>
                    <a:gd name="connsiteY78" fmla="*/ 68716 h 108741"/>
                    <a:gd name="connsiteX79" fmla="*/ 50210 w 538835"/>
                    <a:gd name="connsiteY79" fmla="*/ 26554 h 108741"/>
                    <a:gd name="connsiteX80" fmla="*/ 63264 w 538835"/>
                    <a:gd name="connsiteY80" fmla="*/ 38083 h 108741"/>
                    <a:gd name="connsiteX81" fmla="*/ 50210 w 538835"/>
                    <a:gd name="connsiteY81" fmla="*/ 49612 h 108741"/>
                    <a:gd name="connsiteX82" fmla="*/ 25258 w 538835"/>
                    <a:gd name="connsiteY82" fmla="*/ 49612 h 108741"/>
                    <a:gd name="connsiteX83" fmla="*/ 25258 w 538835"/>
                    <a:gd name="connsiteY83" fmla="*/ 26554 h 108741"/>
                    <a:gd name="connsiteX84" fmla="*/ 0 w 538835"/>
                    <a:gd name="connsiteY84" fmla="*/ 107243 h 108741"/>
                    <a:gd name="connsiteX85" fmla="*/ 25230 w 538835"/>
                    <a:gd name="connsiteY85" fmla="*/ 107243 h 108741"/>
                    <a:gd name="connsiteX86" fmla="*/ 25230 w 538835"/>
                    <a:gd name="connsiteY86" fmla="*/ 70034 h 108741"/>
                    <a:gd name="connsiteX87" fmla="*/ 44436 w 538835"/>
                    <a:gd name="connsiteY87" fmla="*/ 70034 h 108741"/>
                    <a:gd name="connsiteX88" fmla="*/ 63808 w 538835"/>
                    <a:gd name="connsiteY88" fmla="*/ 107243 h 108741"/>
                    <a:gd name="connsiteX89" fmla="*/ 92051 w 538835"/>
                    <a:gd name="connsiteY89" fmla="*/ 107243 h 108741"/>
                    <a:gd name="connsiteX90" fmla="*/ 69457 w 538835"/>
                    <a:gd name="connsiteY90" fmla="*/ 66385 h 108741"/>
                    <a:gd name="connsiteX91" fmla="*/ 88816 w 538835"/>
                    <a:gd name="connsiteY91" fmla="*/ 37639 h 108741"/>
                    <a:gd name="connsiteX92" fmla="*/ 52553 w 538835"/>
                    <a:gd name="connsiteY92" fmla="*/ 5105 h 108741"/>
                    <a:gd name="connsiteX93" fmla="*/ 0 w 538835"/>
                    <a:gd name="connsiteY93" fmla="*/ 5105 h 108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538835" h="108741">
                      <a:moveTo>
                        <a:pt x="493367" y="83741"/>
                      </a:moveTo>
                      <a:cubicBezTo>
                        <a:pt x="493367" y="100237"/>
                        <a:pt x="503340" y="108256"/>
                        <a:pt x="521527" y="108256"/>
                      </a:cubicBezTo>
                      <a:cubicBezTo>
                        <a:pt x="527127" y="108117"/>
                        <a:pt x="532692" y="107334"/>
                        <a:pt x="538110" y="105925"/>
                      </a:cubicBezTo>
                      <a:lnTo>
                        <a:pt x="538110" y="86793"/>
                      </a:lnTo>
                      <a:cubicBezTo>
                        <a:pt x="534647" y="87885"/>
                        <a:pt x="531032" y="88428"/>
                        <a:pt x="527399" y="88403"/>
                      </a:cubicBezTo>
                      <a:cubicBezTo>
                        <a:pt x="519909" y="88403"/>
                        <a:pt x="517134" y="86072"/>
                        <a:pt x="517134" y="79066"/>
                      </a:cubicBezTo>
                      <a:lnTo>
                        <a:pt x="517134" y="49751"/>
                      </a:lnTo>
                      <a:lnTo>
                        <a:pt x="538835" y="49751"/>
                      </a:lnTo>
                      <a:lnTo>
                        <a:pt x="538835" y="30050"/>
                      </a:lnTo>
                      <a:lnTo>
                        <a:pt x="517134" y="30050"/>
                      </a:lnTo>
                      <a:lnTo>
                        <a:pt x="517134" y="5078"/>
                      </a:lnTo>
                      <a:lnTo>
                        <a:pt x="493423" y="10183"/>
                      </a:lnTo>
                      <a:lnTo>
                        <a:pt x="493423" y="30050"/>
                      </a:lnTo>
                      <a:lnTo>
                        <a:pt x="477677" y="30050"/>
                      </a:lnTo>
                      <a:lnTo>
                        <a:pt x="477677" y="49751"/>
                      </a:lnTo>
                      <a:lnTo>
                        <a:pt x="493367" y="49751"/>
                      </a:lnTo>
                      <a:close/>
                      <a:moveTo>
                        <a:pt x="419447" y="84185"/>
                      </a:moveTo>
                      <a:cubicBezTo>
                        <a:pt x="419447" y="79079"/>
                        <a:pt x="424594" y="76596"/>
                        <a:pt x="432363" y="76596"/>
                      </a:cubicBezTo>
                      <a:cubicBezTo>
                        <a:pt x="437112" y="76624"/>
                        <a:pt x="441840" y="77210"/>
                        <a:pt x="446449" y="78344"/>
                      </a:cubicBezTo>
                      <a:lnTo>
                        <a:pt x="446449" y="88264"/>
                      </a:lnTo>
                      <a:cubicBezTo>
                        <a:pt x="441907" y="90732"/>
                        <a:pt x="436799" y="91989"/>
                        <a:pt x="431623" y="91913"/>
                      </a:cubicBezTo>
                      <a:cubicBezTo>
                        <a:pt x="424008" y="91913"/>
                        <a:pt x="419447" y="88999"/>
                        <a:pt x="419447" y="84185"/>
                      </a:cubicBezTo>
                      <a:moveTo>
                        <a:pt x="426700" y="108547"/>
                      </a:moveTo>
                      <a:cubicBezTo>
                        <a:pt x="435068" y="108547"/>
                        <a:pt x="441819" y="106799"/>
                        <a:pt x="448123" y="102567"/>
                      </a:cubicBezTo>
                      <a:lnTo>
                        <a:pt x="448123" y="107243"/>
                      </a:lnTo>
                      <a:lnTo>
                        <a:pt x="471582" y="107243"/>
                      </a:lnTo>
                      <a:lnTo>
                        <a:pt x="471582" y="57770"/>
                      </a:lnTo>
                      <a:cubicBezTo>
                        <a:pt x="471582" y="38957"/>
                        <a:pt x="458834" y="28635"/>
                        <a:pt x="437565" y="28635"/>
                      </a:cubicBezTo>
                      <a:cubicBezTo>
                        <a:pt x="425682" y="28635"/>
                        <a:pt x="413938" y="31410"/>
                        <a:pt x="401302" y="37098"/>
                      </a:cubicBezTo>
                      <a:lnTo>
                        <a:pt x="409810" y="54468"/>
                      </a:lnTo>
                      <a:cubicBezTo>
                        <a:pt x="418903" y="50666"/>
                        <a:pt x="426547" y="48336"/>
                        <a:pt x="433283" y="48336"/>
                      </a:cubicBezTo>
                      <a:cubicBezTo>
                        <a:pt x="443046" y="48336"/>
                        <a:pt x="448095" y="52123"/>
                        <a:pt x="448095" y="59865"/>
                      </a:cubicBezTo>
                      <a:lnTo>
                        <a:pt x="448095" y="63652"/>
                      </a:lnTo>
                      <a:cubicBezTo>
                        <a:pt x="442347" y="62172"/>
                        <a:pt x="436431" y="61435"/>
                        <a:pt x="430494" y="61460"/>
                      </a:cubicBezTo>
                      <a:cubicBezTo>
                        <a:pt x="410535" y="61460"/>
                        <a:pt x="398513" y="69784"/>
                        <a:pt x="398513" y="84671"/>
                      </a:cubicBezTo>
                      <a:cubicBezTo>
                        <a:pt x="398513" y="98239"/>
                        <a:pt x="409364" y="108589"/>
                        <a:pt x="426672" y="108589"/>
                      </a:cubicBezTo>
                      <a:moveTo>
                        <a:pt x="297744" y="107284"/>
                      </a:moveTo>
                      <a:lnTo>
                        <a:pt x="322975" y="107284"/>
                      </a:lnTo>
                      <a:lnTo>
                        <a:pt x="322975" y="67259"/>
                      </a:lnTo>
                      <a:lnTo>
                        <a:pt x="365221" y="67259"/>
                      </a:lnTo>
                      <a:lnTo>
                        <a:pt x="365221" y="107243"/>
                      </a:lnTo>
                      <a:lnTo>
                        <a:pt x="390521" y="107243"/>
                      </a:lnTo>
                      <a:lnTo>
                        <a:pt x="390521" y="5105"/>
                      </a:lnTo>
                      <a:lnTo>
                        <a:pt x="365318" y="5105"/>
                      </a:lnTo>
                      <a:lnTo>
                        <a:pt x="365318" y="44354"/>
                      </a:lnTo>
                      <a:lnTo>
                        <a:pt x="323072" y="44354"/>
                      </a:lnTo>
                      <a:lnTo>
                        <a:pt x="323072" y="5105"/>
                      </a:lnTo>
                      <a:lnTo>
                        <a:pt x="297842" y="5105"/>
                      </a:lnTo>
                      <a:close/>
                      <a:moveTo>
                        <a:pt x="201704" y="68577"/>
                      </a:moveTo>
                      <a:cubicBezTo>
                        <a:pt x="201704" y="57478"/>
                        <a:pt x="210505" y="49015"/>
                        <a:pt x="222095" y="49015"/>
                      </a:cubicBezTo>
                      <a:cubicBezTo>
                        <a:pt x="228124" y="48894"/>
                        <a:pt x="233979" y="51033"/>
                        <a:pt x="238497" y="55009"/>
                      </a:cubicBezTo>
                      <a:lnTo>
                        <a:pt x="238497" y="81993"/>
                      </a:lnTo>
                      <a:cubicBezTo>
                        <a:pt x="234077" y="86147"/>
                        <a:pt x="228173" y="88374"/>
                        <a:pt x="222095" y="88181"/>
                      </a:cubicBezTo>
                      <a:cubicBezTo>
                        <a:pt x="210658" y="88181"/>
                        <a:pt x="201704" y="79718"/>
                        <a:pt x="201704" y="68633"/>
                      </a:cubicBezTo>
                      <a:moveTo>
                        <a:pt x="238818" y="107298"/>
                      </a:moveTo>
                      <a:lnTo>
                        <a:pt x="262291" y="107298"/>
                      </a:lnTo>
                      <a:lnTo>
                        <a:pt x="262291" y="0"/>
                      </a:lnTo>
                      <a:lnTo>
                        <a:pt x="238580" y="5105"/>
                      </a:lnTo>
                      <a:lnTo>
                        <a:pt x="238580" y="34143"/>
                      </a:lnTo>
                      <a:cubicBezTo>
                        <a:pt x="232544" y="30739"/>
                        <a:pt x="225714" y="28978"/>
                        <a:pt x="218775" y="29037"/>
                      </a:cubicBezTo>
                      <a:cubicBezTo>
                        <a:pt x="196195" y="29037"/>
                        <a:pt x="178440" y="46393"/>
                        <a:pt x="178440" y="68577"/>
                      </a:cubicBezTo>
                      <a:cubicBezTo>
                        <a:pt x="178170" y="90221"/>
                        <a:pt x="195591" y="107985"/>
                        <a:pt x="217349" y="108253"/>
                      </a:cubicBezTo>
                      <a:cubicBezTo>
                        <a:pt x="217583" y="108256"/>
                        <a:pt x="217816" y="108257"/>
                        <a:pt x="218050" y="108256"/>
                      </a:cubicBezTo>
                      <a:cubicBezTo>
                        <a:pt x="225533" y="108292"/>
                        <a:pt x="232830" y="105943"/>
                        <a:pt x="238873" y="101555"/>
                      </a:cubicBezTo>
                      <a:close/>
                      <a:moveTo>
                        <a:pt x="131103" y="47947"/>
                      </a:moveTo>
                      <a:cubicBezTo>
                        <a:pt x="138579" y="47947"/>
                        <a:pt x="144883" y="52761"/>
                        <a:pt x="147380" y="60197"/>
                      </a:cubicBezTo>
                      <a:lnTo>
                        <a:pt x="115022" y="60197"/>
                      </a:lnTo>
                      <a:cubicBezTo>
                        <a:pt x="117365" y="52525"/>
                        <a:pt x="123237" y="47947"/>
                        <a:pt x="131103" y="47947"/>
                      </a:cubicBezTo>
                      <a:moveTo>
                        <a:pt x="91117" y="68757"/>
                      </a:moveTo>
                      <a:cubicBezTo>
                        <a:pt x="91117" y="91233"/>
                        <a:pt x="109597" y="108741"/>
                        <a:pt x="133349" y="108741"/>
                      </a:cubicBezTo>
                      <a:cubicBezTo>
                        <a:pt x="146404" y="108741"/>
                        <a:pt x="155943" y="105231"/>
                        <a:pt x="165776" y="97060"/>
                      </a:cubicBezTo>
                      <a:lnTo>
                        <a:pt x="150072" y="83186"/>
                      </a:lnTo>
                      <a:cubicBezTo>
                        <a:pt x="146404" y="86987"/>
                        <a:pt x="140978" y="89027"/>
                        <a:pt x="134534" y="89027"/>
                      </a:cubicBezTo>
                      <a:cubicBezTo>
                        <a:pt x="126240" y="89259"/>
                        <a:pt x="118657" y="84391"/>
                        <a:pt x="115455" y="76776"/>
                      </a:cubicBezTo>
                      <a:lnTo>
                        <a:pt x="170755" y="76776"/>
                      </a:lnTo>
                      <a:lnTo>
                        <a:pt x="170755" y="70908"/>
                      </a:lnTo>
                      <a:cubicBezTo>
                        <a:pt x="170755" y="46393"/>
                        <a:pt x="154186" y="28746"/>
                        <a:pt x="131592" y="28746"/>
                      </a:cubicBezTo>
                      <a:cubicBezTo>
                        <a:pt x="109587" y="28416"/>
                        <a:pt x="91480" y="45892"/>
                        <a:pt x="91148" y="67780"/>
                      </a:cubicBezTo>
                      <a:cubicBezTo>
                        <a:pt x="91143" y="68092"/>
                        <a:pt x="91142" y="68404"/>
                        <a:pt x="91145" y="68716"/>
                      </a:cubicBezTo>
                      <a:moveTo>
                        <a:pt x="50210" y="26554"/>
                      </a:moveTo>
                      <a:cubicBezTo>
                        <a:pt x="58578" y="26554"/>
                        <a:pt x="63264" y="31798"/>
                        <a:pt x="63264" y="38083"/>
                      </a:cubicBezTo>
                      <a:cubicBezTo>
                        <a:pt x="63264" y="44368"/>
                        <a:pt x="58578" y="49612"/>
                        <a:pt x="50210" y="49612"/>
                      </a:cubicBezTo>
                      <a:lnTo>
                        <a:pt x="25258" y="49612"/>
                      </a:lnTo>
                      <a:lnTo>
                        <a:pt x="25258" y="26554"/>
                      </a:lnTo>
                      <a:close/>
                      <a:moveTo>
                        <a:pt x="0" y="107243"/>
                      </a:moveTo>
                      <a:lnTo>
                        <a:pt x="25230" y="107243"/>
                      </a:lnTo>
                      <a:lnTo>
                        <a:pt x="25230" y="70034"/>
                      </a:lnTo>
                      <a:lnTo>
                        <a:pt x="44436" y="70034"/>
                      </a:lnTo>
                      <a:lnTo>
                        <a:pt x="63808" y="107243"/>
                      </a:lnTo>
                      <a:lnTo>
                        <a:pt x="92051" y="107243"/>
                      </a:lnTo>
                      <a:lnTo>
                        <a:pt x="69457" y="66385"/>
                      </a:lnTo>
                      <a:cubicBezTo>
                        <a:pt x="81205" y="61633"/>
                        <a:pt x="88867" y="50254"/>
                        <a:pt x="88816" y="37639"/>
                      </a:cubicBezTo>
                      <a:cubicBezTo>
                        <a:pt x="88816" y="19257"/>
                        <a:pt x="74297" y="5105"/>
                        <a:pt x="52553" y="5105"/>
                      </a:cubicBezTo>
                      <a:lnTo>
                        <a:pt x="0" y="51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cxnSp>
        <p:nvCxnSpPr>
          <p:cNvPr id="50" name="!!line" descr="line">
            <a:extLst>
              <a:ext uri="{FF2B5EF4-FFF2-40B4-BE49-F238E27FC236}">
                <a16:creationId xmlns:a16="http://schemas.microsoft.com/office/drawing/2014/main" id="{DA8416A9-1BE8-4A58-DE05-C6441799831A}"/>
              </a:ext>
            </a:extLst>
          </p:cNvPr>
          <p:cNvCxnSpPr/>
          <p:nvPr/>
        </p:nvCxnSpPr>
        <p:spPr>
          <a:xfrm>
            <a:off x="6096000" y="5052838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65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23633 -0.4534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-3.33333E-6 L -1.45833E-6 0.03542 " pathEditMode="relative" rAng="0" ptsTypes="AA">
                                      <p:cBhvr>
                                        <p:cTn id="15" dur="7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20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4.07407E-6 L -8.33333E-7 0.03541 " pathEditMode="relative" rAng="0" ptsTypes="AA">
                                      <p:cBhvr>
                                        <p:cTn id="25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4.07407E-6 L -8.33333E-7 0.03541 " pathEditMode="relative" rAng="0" ptsTypes="AA">
                                      <p:cBhvr>
                                        <p:cTn id="30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DFCC36-ECA3-C06A-93C4-94769062C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White">
          <a:xfrm>
            <a:off x="6096000" y="292100"/>
            <a:ext cx="5806440" cy="6272784"/>
          </a:xfrm>
          <a:prstGeom prst="roundRect">
            <a:avLst>
              <a:gd name="adj" fmla="val 107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346AD-0D2A-E212-3676-6D78925EEB14}"/>
              </a:ext>
            </a:extLst>
          </p:cNvPr>
          <p:cNvSpPr txBox="1"/>
          <p:nvPr/>
        </p:nvSpPr>
        <p:spPr bwMode="blackWhite">
          <a:xfrm>
            <a:off x="6681642" y="719172"/>
            <a:ext cx="4434840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3600" b="1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Agenda</a:t>
            </a:r>
          </a:p>
        </p:txBody>
      </p:sp>
      <p:cxnSp>
        <p:nvCxnSpPr>
          <p:cNvPr id="9" name="!!line" descr="line">
            <a:extLst>
              <a:ext uri="{FF2B5EF4-FFF2-40B4-BE49-F238E27FC236}">
                <a16:creationId xmlns:a16="http://schemas.microsoft.com/office/drawing/2014/main" id="{C9808166-6F4D-0C64-3D06-E475BA0FEFCB}"/>
              </a:ext>
            </a:extLst>
          </p:cNvPr>
          <p:cNvCxnSpPr/>
          <p:nvPr/>
        </p:nvCxnSpPr>
        <p:spPr>
          <a:xfrm>
            <a:off x="6096000" y="159234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line">
            <a:extLst>
              <a:ext uri="{FF2B5EF4-FFF2-40B4-BE49-F238E27FC236}">
                <a16:creationId xmlns:a16="http://schemas.microsoft.com/office/drawing/2014/main" id="{878BDC03-024A-87D4-A8A1-D78082162A21}"/>
              </a:ext>
            </a:extLst>
          </p:cNvPr>
          <p:cNvCxnSpPr/>
          <p:nvPr/>
        </p:nvCxnSpPr>
        <p:spPr>
          <a:xfrm>
            <a:off x="6096000" y="2256387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 descr="line">
            <a:extLst>
              <a:ext uri="{FF2B5EF4-FFF2-40B4-BE49-F238E27FC236}">
                <a16:creationId xmlns:a16="http://schemas.microsoft.com/office/drawing/2014/main" id="{9B8DC781-6192-B250-4533-DADF28B95989}"/>
              </a:ext>
            </a:extLst>
          </p:cNvPr>
          <p:cNvCxnSpPr/>
          <p:nvPr/>
        </p:nvCxnSpPr>
        <p:spPr>
          <a:xfrm>
            <a:off x="6096000" y="292043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4CC47A-F849-F8DC-B84A-5A9AD6B9719B}"/>
              </a:ext>
            </a:extLst>
          </p:cNvPr>
          <p:cNvSpPr txBox="1"/>
          <p:nvPr/>
        </p:nvSpPr>
        <p:spPr bwMode="blackWhite">
          <a:xfrm>
            <a:off x="6681642" y="1770476"/>
            <a:ext cx="4424829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lvl="1">
              <a:spcBef>
                <a:spcPts val="1200"/>
              </a:spcBef>
              <a:defRPr/>
            </a:pPr>
            <a:r>
              <a:rPr lang="en-US"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rPr>
              <a:t>Microsoft Loves Java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E9294-D67C-C08D-13EE-3559353420F8}"/>
              </a:ext>
            </a:extLst>
          </p:cNvPr>
          <p:cNvSpPr txBox="1"/>
          <p:nvPr/>
        </p:nvSpPr>
        <p:spPr bwMode="blackWhite">
          <a:xfrm>
            <a:off x="6681642" y="2434521"/>
            <a:ext cx="429007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lvl="1">
              <a:spcBef>
                <a:spcPts val="1200"/>
              </a:spcBef>
              <a:defRPr/>
            </a:pPr>
            <a:r>
              <a:rPr lang="en-US"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rPr>
              <a:t>Microsoft is part of the Java Community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B14674-3A24-37A0-78BC-B2B343ED8AF4}"/>
              </a:ext>
            </a:extLst>
          </p:cNvPr>
          <p:cNvSpPr txBox="1"/>
          <p:nvPr/>
        </p:nvSpPr>
        <p:spPr bwMode="blackWhite">
          <a:xfrm>
            <a:off x="6681642" y="3098566"/>
            <a:ext cx="4184595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lvl="1">
              <a:spcBef>
                <a:spcPts val="1200"/>
              </a:spcBef>
              <a:defRPr/>
            </a:pPr>
            <a:r>
              <a:rPr lang="en-US"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rPr>
              <a:t>Microsoft is contributing to Java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8A5FF1-6D98-52DF-2122-797E0B9F46C2}"/>
              </a:ext>
            </a:extLst>
          </p:cNvPr>
          <p:cNvSpPr txBox="1"/>
          <p:nvPr/>
        </p:nvSpPr>
        <p:spPr bwMode="blackWhite">
          <a:xfrm>
            <a:off x="6681642" y="3762611"/>
            <a:ext cx="4184594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lvl="1">
              <a:spcBef>
                <a:spcPts val="1200"/>
              </a:spcBef>
              <a:defRPr/>
            </a:pPr>
            <a:r>
              <a:rPr lang="en-US"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rPr>
              <a:t>Microsoft uses lots of Java</a:t>
            </a:r>
          </a:p>
        </p:txBody>
      </p:sp>
      <p:cxnSp>
        <p:nvCxnSpPr>
          <p:cNvPr id="27" name="Straight Connector 26" descr="line">
            <a:extLst>
              <a:ext uri="{FF2B5EF4-FFF2-40B4-BE49-F238E27FC236}">
                <a16:creationId xmlns:a16="http://schemas.microsoft.com/office/drawing/2014/main" id="{8AADB7D3-ABAC-D62F-7DCB-AB8EB817EC9B}"/>
              </a:ext>
            </a:extLst>
          </p:cNvPr>
          <p:cNvCxnSpPr/>
          <p:nvPr/>
        </p:nvCxnSpPr>
        <p:spPr>
          <a:xfrm>
            <a:off x="6096000" y="3584477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2A972FB-07C8-A8F3-04F4-DC25F28616AD}"/>
              </a:ext>
            </a:extLst>
          </p:cNvPr>
          <p:cNvSpPr txBox="1"/>
          <p:nvPr/>
        </p:nvSpPr>
        <p:spPr bwMode="blackWhite">
          <a:xfrm>
            <a:off x="6681642" y="4426656"/>
            <a:ext cx="4989658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lvl="1">
              <a:spcBef>
                <a:spcPts val="1200"/>
              </a:spcBef>
              <a:defRPr/>
            </a:pPr>
            <a:r>
              <a:rPr lang="en-US"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rPr>
              <a:t>Java + Visual Studio Code / GitHub / Azure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BB6830-DD13-D910-12FA-9358F254F809}"/>
              </a:ext>
            </a:extLst>
          </p:cNvPr>
          <p:cNvSpPr txBox="1"/>
          <p:nvPr/>
        </p:nvSpPr>
        <p:spPr bwMode="blackWhite">
          <a:xfrm>
            <a:off x="6681642" y="5090701"/>
            <a:ext cx="4184595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lvl="1">
              <a:spcBef>
                <a:spcPts val="1200"/>
              </a:spcBef>
              <a:defRPr/>
            </a:pPr>
            <a:r>
              <a:rPr lang="en-US"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rPr>
              <a:t>Playwright for testing Java Apps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A338F7-B987-DCA0-0579-FDDB76EDC3C3}"/>
              </a:ext>
            </a:extLst>
          </p:cNvPr>
          <p:cNvSpPr txBox="1"/>
          <p:nvPr/>
        </p:nvSpPr>
        <p:spPr bwMode="blackWhite">
          <a:xfrm>
            <a:off x="6681642" y="5754751"/>
            <a:ext cx="4184594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lvl="1">
              <a:spcBef>
                <a:spcPts val="1200"/>
              </a:spcBef>
              <a:defRPr/>
            </a:pPr>
            <a:r>
              <a:rPr lang="en-US"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rPr>
              <a:t>Azure Container Apps for Java Apps</a:t>
            </a:r>
          </a:p>
        </p:txBody>
      </p:sp>
      <p:cxnSp>
        <p:nvCxnSpPr>
          <p:cNvPr id="49" name="Straight Connector 48" descr="line">
            <a:extLst>
              <a:ext uri="{FF2B5EF4-FFF2-40B4-BE49-F238E27FC236}">
                <a16:creationId xmlns:a16="http://schemas.microsoft.com/office/drawing/2014/main" id="{BB961C0B-C8C8-A6F6-1B86-64EE0200A6A8}"/>
              </a:ext>
            </a:extLst>
          </p:cNvPr>
          <p:cNvCxnSpPr/>
          <p:nvPr/>
        </p:nvCxnSpPr>
        <p:spPr>
          <a:xfrm>
            <a:off x="6096000" y="424852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 descr="line">
            <a:extLst>
              <a:ext uri="{FF2B5EF4-FFF2-40B4-BE49-F238E27FC236}">
                <a16:creationId xmlns:a16="http://schemas.microsoft.com/office/drawing/2014/main" id="{223EF33B-39F3-1036-95C3-E06C7455B184}"/>
              </a:ext>
            </a:extLst>
          </p:cNvPr>
          <p:cNvCxnSpPr/>
          <p:nvPr/>
        </p:nvCxnSpPr>
        <p:spPr>
          <a:xfrm>
            <a:off x="6096000" y="4912567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 descr="line">
            <a:extLst>
              <a:ext uri="{FF2B5EF4-FFF2-40B4-BE49-F238E27FC236}">
                <a16:creationId xmlns:a16="http://schemas.microsoft.com/office/drawing/2014/main" id="{7D79176F-63D4-C612-A52F-2CD32F443A89}"/>
              </a:ext>
            </a:extLst>
          </p:cNvPr>
          <p:cNvCxnSpPr/>
          <p:nvPr/>
        </p:nvCxnSpPr>
        <p:spPr>
          <a:xfrm>
            <a:off x="6096000" y="557661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716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40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50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60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65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23633 -0.4534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268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7" grpId="0"/>
      <p:bldP spid="17" grpId="1"/>
      <p:bldP spid="19" grpId="0"/>
      <p:bldP spid="19" grpId="1"/>
      <p:bldP spid="22" grpId="0"/>
      <p:bldP spid="22" grpId="1"/>
      <p:bldP spid="26" grpId="0"/>
      <p:bldP spid="26" grpId="1"/>
      <p:bldP spid="41" grpId="0"/>
      <p:bldP spid="41" grpId="1"/>
      <p:bldP spid="44" grpId="0"/>
      <p:bldP spid="44" grpId="1"/>
      <p:bldP spid="48" grpId="0"/>
      <p:bldP spid="4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F885-A16A-4A35-4C1F-746C691A5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985956"/>
            <a:ext cx="11018520" cy="553998"/>
          </a:xfrm>
        </p:spPr>
        <p:txBody>
          <a:bodyPr/>
          <a:lstStyle/>
          <a:p>
            <a:pPr algn="ctr"/>
            <a:r>
              <a:rPr lang="en-US" b="1">
                <a:ln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cs typeface="+mn-cs"/>
              </a:rPr>
              <a:t>Modernize Java apps on Azure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D0B389-531B-9681-52B6-406F09A37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8247" y="2137646"/>
            <a:ext cx="10995506" cy="3285031"/>
            <a:chOff x="598247" y="2137646"/>
            <a:chExt cx="10995506" cy="328503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8F477E3-A3CB-935B-FAF3-C5D5DBCD3648}"/>
                </a:ext>
              </a:extLst>
            </p:cNvPr>
            <p:cNvSpPr txBox="1"/>
            <p:nvPr/>
          </p:nvSpPr>
          <p:spPr>
            <a:xfrm>
              <a:off x="1529500" y="4807124"/>
              <a:ext cx="914013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Bef>
                  <a:spcPts val="1223"/>
                </a:spcBef>
                <a:buClr>
                  <a:srgbClr val="FFFFFF"/>
                </a:buClr>
                <a:buSzPct val="90000"/>
                <a:defRPr/>
              </a:pPr>
              <a:r>
                <a:rPr lang="en-US" sz="20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Azure has hosting options whether you want full control, </a:t>
              </a:r>
              <a:br>
                <a:rPr lang="en-US" sz="20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</a:br>
              <a:r>
                <a:rPr lang="en-US" sz="2000" b="1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focus on developer productivity, or be somewhere in between.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4A2C1B5-F8E1-D37B-CD5A-17A29A90D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98247" y="4391023"/>
              <a:ext cx="10995506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headEnd type="triangle"/>
              <a:tailEnd type="triangle" w="med" len="med"/>
            </a:ln>
            <a:effectLst/>
          </p:spPr>
        </p:cxn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4A84126-67C4-43E8-DFC6-EA669A905E4A}"/>
                </a:ext>
              </a:extLst>
            </p:cNvPr>
            <p:cNvSpPr/>
            <p:nvPr/>
          </p:nvSpPr>
          <p:spPr bwMode="auto">
            <a:xfrm>
              <a:off x="598247" y="2137646"/>
              <a:ext cx="2591500" cy="1837277"/>
            </a:xfrm>
            <a:prstGeom prst="roundRect">
              <a:avLst>
                <a:gd name="adj" fmla="val 7139"/>
              </a:avLst>
            </a:prstGeom>
            <a:solidFill>
              <a:schemeClr val="bg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91427" rIns="91427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1223"/>
                </a:spcBef>
                <a:spcAft>
                  <a:spcPts val="0"/>
                </a:spcAft>
                <a:buClr>
                  <a:srgbClr val="FFFFFF"/>
                </a:buClr>
                <a:buSzPct val="90000"/>
                <a:buFontTx/>
                <a:buNone/>
                <a:tabLst/>
                <a:defRPr/>
              </a:pPr>
              <a:r>
                <a:rPr lang="en-US" sz="1400" b="1"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Infrastructure-as-a-service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4063FFC-A68F-C758-FF6A-DA408288F637}"/>
                </a:ext>
              </a:extLst>
            </p:cNvPr>
            <p:cNvSpPr/>
            <p:nvPr/>
          </p:nvSpPr>
          <p:spPr bwMode="auto">
            <a:xfrm>
              <a:off x="3261072" y="2137646"/>
              <a:ext cx="2895483" cy="1837277"/>
            </a:xfrm>
            <a:prstGeom prst="roundRect">
              <a:avLst>
                <a:gd name="adj" fmla="val 6706"/>
              </a:avLst>
            </a:prstGeom>
            <a:solidFill>
              <a:schemeClr val="bg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91427" rIns="91427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1223"/>
                </a:spcBef>
                <a:spcAft>
                  <a:spcPts val="0"/>
                </a:spcAft>
                <a:buClr>
                  <a:srgbClr val="FFFFFF"/>
                </a:buClr>
                <a:buSzPct val="90000"/>
                <a:buFontTx/>
                <a:buNone/>
                <a:tabLst/>
                <a:defRPr/>
              </a:pPr>
              <a:r>
                <a:rPr lang="en-US" sz="1400" b="1"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Container platform-as-a-service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A133DE5-4DA3-E37D-5A3D-C79818B94B57}"/>
                </a:ext>
              </a:extLst>
            </p:cNvPr>
            <p:cNvSpPr/>
            <p:nvPr/>
          </p:nvSpPr>
          <p:spPr bwMode="auto">
            <a:xfrm>
              <a:off x="6227880" y="2137646"/>
              <a:ext cx="5365873" cy="1837277"/>
            </a:xfrm>
            <a:prstGeom prst="roundRect">
              <a:avLst>
                <a:gd name="adj" fmla="val 6706"/>
              </a:avLst>
            </a:prstGeom>
            <a:solidFill>
              <a:schemeClr val="bg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91427" rIns="91427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1223"/>
                </a:spcBef>
                <a:spcAft>
                  <a:spcPts val="0"/>
                </a:spcAft>
                <a:buClr>
                  <a:srgbClr val="FFFFFF"/>
                </a:buClr>
                <a:buSzPct val="90000"/>
                <a:buFontTx/>
                <a:buNone/>
                <a:tabLst/>
                <a:defRPr/>
              </a:pPr>
              <a:r>
                <a:rPr lang="en-US" sz="1400" b="1"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Platform-as-a-service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34E9E8-A48F-9565-6F05-5E30108DE09E}"/>
                </a:ext>
              </a:extLst>
            </p:cNvPr>
            <p:cNvSpPr txBox="1"/>
            <p:nvPr/>
          </p:nvSpPr>
          <p:spPr>
            <a:xfrm>
              <a:off x="803965" y="2781394"/>
              <a:ext cx="8093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Virtual machines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8C1409-A424-689D-9819-CF304C5FF6A3}"/>
                </a:ext>
              </a:extLst>
            </p:cNvPr>
            <p:cNvSpPr txBox="1"/>
            <p:nvPr/>
          </p:nvSpPr>
          <p:spPr>
            <a:xfrm>
              <a:off x="3584179" y="2781394"/>
              <a:ext cx="10942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Kubernetes Service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A765D3-A5E9-7036-93E4-D50E0FF0F783}"/>
                </a:ext>
              </a:extLst>
            </p:cNvPr>
            <p:cNvSpPr txBox="1"/>
            <p:nvPr/>
          </p:nvSpPr>
          <p:spPr>
            <a:xfrm>
              <a:off x="4839657" y="2781394"/>
              <a:ext cx="9833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57112">
                <a:defRPr/>
              </a:pPr>
              <a:r>
                <a:rPr lang="en-US" sz="9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Azure Red Hat OpenShift</a:t>
              </a:r>
            </a:p>
          </p:txBody>
        </p:sp>
        <p:grpSp>
          <p:nvGrpSpPr>
            <p:cNvPr id="13" name="Group 12" descr="Red Hat Openshift&#10;">
              <a:extLst>
                <a:ext uri="{FF2B5EF4-FFF2-40B4-BE49-F238E27FC236}">
                  <a16:creationId xmlns:a16="http://schemas.microsoft.com/office/drawing/2014/main" id="{08CB96C6-0432-6F75-CFDA-31D46693EEBD}"/>
                </a:ext>
              </a:extLst>
            </p:cNvPr>
            <p:cNvGrpSpPr/>
            <p:nvPr/>
          </p:nvGrpSpPr>
          <p:grpSpPr>
            <a:xfrm>
              <a:off x="5124418" y="3232449"/>
              <a:ext cx="413799" cy="380300"/>
              <a:chOff x="10730295" y="-2169319"/>
              <a:chExt cx="1580197" cy="1452272"/>
            </a:xfrm>
          </p:grpSpPr>
          <p:sp>
            <p:nvSpPr>
              <p:cNvPr id="14" name="Freeform: Shape 59">
                <a:extLst>
                  <a:ext uri="{FF2B5EF4-FFF2-40B4-BE49-F238E27FC236}">
                    <a16:creationId xmlns:a16="http://schemas.microsoft.com/office/drawing/2014/main" id="{BE1F04A2-6794-2385-2E01-14A650DD72EF}"/>
                  </a:ext>
                </a:extLst>
              </p:cNvPr>
              <p:cNvSpPr/>
              <p:nvPr/>
            </p:nvSpPr>
            <p:spPr>
              <a:xfrm>
                <a:off x="10827298" y="-2169319"/>
                <a:ext cx="1315553" cy="782362"/>
              </a:xfrm>
              <a:custGeom>
                <a:avLst/>
                <a:gdLst>
                  <a:gd name="connsiteX0" fmla="*/ 925029 w 1315553"/>
                  <a:gd name="connsiteY0" fmla="*/ 298492 h 782362"/>
                  <a:gd name="connsiteX1" fmla="*/ 1062189 w 1315553"/>
                  <a:gd name="connsiteY1" fmla="*/ 395647 h 782362"/>
                  <a:gd name="connsiteX2" fmla="*/ 1315554 w 1315553"/>
                  <a:gd name="connsiteY2" fmla="*/ 303255 h 782362"/>
                  <a:gd name="connsiteX3" fmla="*/ 303999 w 1315553"/>
                  <a:gd name="connsiteY3" fmla="*/ 134662 h 782362"/>
                  <a:gd name="connsiteX4" fmla="*/ 2056 w 1315553"/>
                  <a:gd name="connsiteY4" fmla="*/ 782362 h 782362"/>
                  <a:gd name="connsiteX5" fmla="*/ 255421 w 1315553"/>
                  <a:gd name="connsiteY5" fmla="*/ 689970 h 782362"/>
                  <a:gd name="connsiteX6" fmla="*/ 759294 w 1315553"/>
                  <a:gd name="connsiteY6" fmla="*/ 256582 h 782362"/>
                  <a:gd name="connsiteX7" fmla="*/ 925029 w 1315553"/>
                  <a:gd name="connsiteY7" fmla="*/ 298492 h 78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5553" h="782362">
                    <a:moveTo>
                      <a:pt x="925029" y="298492"/>
                    </a:moveTo>
                    <a:cubicBezTo>
                      <a:pt x="976464" y="322305"/>
                      <a:pt x="1023136" y="355642"/>
                      <a:pt x="1062189" y="395647"/>
                    </a:cubicBezTo>
                    <a:lnTo>
                      <a:pt x="1315554" y="303255"/>
                    </a:lnTo>
                    <a:cubicBezTo>
                      <a:pt x="1083144" y="-21548"/>
                      <a:pt x="629754" y="-97748"/>
                      <a:pt x="303999" y="134662"/>
                    </a:cubicBezTo>
                    <a:cubicBezTo>
                      <a:pt x="97306" y="283252"/>
                      <a:pt x="-16994" y="528045"/>
                      <a:pt x="2056" y="782362"/>
                    </a:cubicBezTo>
                    <a:lnTo>
                      <a:pt x="255421" y="689970"/>
                    </a:lnTo>
                    <a:cubicBezTo>
                      <a:pt x="274471" y="430890"/>
                      <a:pt x="500214" y="236580"/>
                      <a:pt x="759294" y="256582"/>
                    </a:cubicBezTo>
                    <a:cubicBezTo>
                      <a:pt x="817396" y="260392"/>
                      <a:pt x="873594" y="274680"/>
                      <a:pt x="925029" y="298492"/>
                    </a:cubicBezTo>
                  </a:path>
                </a:pathLst>
              </a:custGeom>
              <a:solidFill>
                <a:srgbClr val="EE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60">
                <a:extLst>
                  <a:ext uri="{FF2B5EF4-FFF2-40B4-BE49-F238E27FC236}">
                    <a16:creationId xmlns:a16="http://schemas.microsoft.com/office/drawing/2014/main" id="{232F38CA-8E73-A266-69C7-9B434B4CB949}"/>
                  </a:ext>
                </a:extLst>
              </p:cNvPr>
              <p:cNvSpPr/>
              <p:nvPr/>
            </p:nvSpPr>
            <p:spPr>
              <a:xfrm>
                <a:off x="10730295" y="-1311710"/>
                <a:ext cx="366712" cy="334327"/>
              </a:xfrm>
              <a:custGeom>
                <a:avLst/>
                <a:gdLst>
                  <a:gd name="connsiteX0" fmla="*/ 240983 w 366712"/>
                  <a:gd name="connsiteY0" fmla="*/ 0 h 334327"/>
                  <a:gd name="connsiteX1" fmla="*/ 0 w 366712"/>
                  <a:gd name="connsiteY1" fmla="*/ 88583 h 334327"/>
                  <a:gd name="connsiteX2" fmla="*/ 113348 w 366712"/>
                  <a:gd name="connsiteY2" fmla="*/ 334328 h 334327"/>
                  <a:gd name="connsiteX3" fmla="*/ 366713 w 366712"/>
                  <a:gd name="connsiteY3" fmla="*/ 241935 h 334327"/>
                  <a:gd name="connsiteX4" fmla="*/ 240983 w 366712"/>
                  <a:gd name="connsiteY4" fmla="*/ 0 h 33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712" h="334327">
                    <a:moveTo>
                      <a:pt x="240983" y="0"/>
                    </a:moveTo>
                    <a:lnTo>
                      <a:pt x="0" y="88583"/>
                    </a:lnTo>
                    <a:cubicBezTo>
                      <a:pt x="21908" y="177165"/>
                      <a:pt x="60960" y="260033"/>
                      <a:pt x="113348" y="334328"/>
                    </a:cubicBezTo>
                    <a:lnTo>
                      <a:pt x="366713" y="241935"/>
                    </a:lnTo>
                    <a:cubicBezTo>
                      <a:pt x="301943" y="175260"/>
                      <a:pt x="258128" y="91440"/>
                      <a:pt x="240983" y="0"/>
                    </a:cubicBezTo>
                  </a:path>
                </a:pathLst>
              </a:custGeom>
              <a:solidFill>
                <a:srgbClr val="EE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61">
                <a:extLst>
                  <a:ext uri="{FF2B5EF4-FFF2-40B4-BE49-F238E27FC236}">
                    <a16:creationId xmlns:a16="http://schemas.microsoft.com/office/drawing/2014/main" id="{B68D06C0-ADB9-D416-DFA8-5F607F47F70D}"/>
                  </a:ext>
                </a:extLst>
              </p:cNvPr>
              <p:cNvSpPr/>
              <p:nvPr/>
            </p:nvSpPr>
            <p:spPr>
              <a:xfrm>
                <a:off x="10961752" y="-1498399"/>
                <a:ext cx="1315607" cy="781352"/>
              </a:xfrm>
              <a:custGeom>
                <a:avLst/>
                <a:gdLst>
                  <a:gd name="connsiteX0" fmla="*/ 1061085 w 1315607"/>
                  <a:gd name="connsiteY0" fmla="*/ 91440 h 781352"/>
                  <a:gd name="connsiteX1" fmla="*/ 1018223 w 1315607"/>
                  <a:gd name="connsiteY1" fmla="*/ 254317 h 781352"/>
                  <a:gd name="connsiteX2" fmla="*/ 391478 w 1315607"/>
                  <a:gd name="connsiteY2" fmla="*/ 482917 h 781352"/>
                  <a:gd name="connsiteX3" fmla="*/ 253365 w 1315607"/>
                  <a:gd name="connsiteY3" fmla="*/ 384810 h 781352"/>
                  <a:gd name="connsiteX4" fmla="*/ 0 w 1315607"/>
                  <a:gd name="connsiteY4" fmla="*/ 477203 h 781352"/>
                  <a:gd name="connsiteX5" fmla="*/ 1010602 w 1315607"/>
                  <a:gd name="connsiteY5" fmla="*/ 646748 h 781352"/>
                  <a:gd name="connsiteX6" fmla="*/ 1247775 w 1315607"/>
                  <a:gd name="connsiteY6" fmla="*/ 361950 h 781352"/>
                  <a:gd name="connsiteX7" fmla="*/ 1313498 w 1315607"/>
                  <a:gd name="connsiteY7" fmla="*/ 0 h 781352"/>
                  <a:gd name="connsiteX8" fmla="*/ 1061085 w 1315607"/>
                  <a:gd name="connsiteY8" fmla="*/ 91440 h 781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5607" h="781352">
                    <a:moveTo>
                      <a:pt x="1061085" y="91440"/>
                    </a:moveTo>
                    <a:cubicBezTo>
                      <a:pt x="1057275" y="147638"/>
                      <a:pt x="1042988" y="202882"/>
                      <a:pt x="1018223" y="254317"/>
                    </a:cubicBezTo>
                    <a:cubicBezTo>
                      <a:pt x="908685" y="490538"/>
                      <a:pt x="627698" y="592455"/>
                      <a:pt x="391478" y="482917"/>
                    </a:cubicBezTo>
                    <a:cubicBezTo>
                      <a:pt x="340043" y="459105"/>
                      <a:pt x="293370" y="425767"/>
                      <a:pt x="253365" y="384810"/>
                    </a:cubicBezTo>
                    <a:lnTo>
                      <a:pt x="0" y="477203"/>
                    </a:lnTo>
                    <a:cubicBezTo>
                      <a:pt x="232410" y="802957"/>
                      <a:pt x="684848" y="879157"/>
                      <a:pt x="1010602" y="646748"/>
                    </a:cubicBezTo>
                    <a:cubicBezTo>
                      <a:pt x="1113473" y="573405"/>
                      <a:pt x="1194435" y="475298"/>
                      <a:pt x="1247775" y="361950"/>
                    </a:cubicBezTo>
                    <a:cubicBezTo>
                      <a:pt x="1300163" y="248602"/>
                      <a:pt x="1323023" y="123825"/>
                      <a:pt x="1313498" y="0"/>
                    </a:cubicBezTo>
                    <a:lnTo>
                      <a:pt x="1061085" y="91440"/>
                    </a:lnTo>
                    <a:close/>
                  </a:path>
                </a:pathLst>
              </a:custGeom>
              <a:solidFill>
                <a:srgbClr val="EE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62">
                <a:extLst>
                  <a:ext uri="{FF2B5EF4-FFF2-40B4-BE49-F238E27FC236}">
                    <a16:creationId xmlns:a16="http://schemas.microsoft.com/office/drawing/2014/main" id="{5C7A663E-474A-C5E7-E070-93C3DD0DE1AC}"/>
                  </a:ext>
                </a:extLst>
              </p:cNvPr>
              <p:cNvSpPr/>
              <p:nvPr/>
            </p:nvSpPr>
            <p:spPr>
              <a:xfrm>
                <a:off x="11844720" y="-1716522"/>
                <a:ext cx="312420" cy="353377"/>
              </a:xfrm>
              <a:custGeom>
                <a:avLst/>
                <a:gdLst>
                  <a:gd name="connsiteX0" fmla="*/ 240030 w 312420"/>
                  <a:gd name="connsiteY0" fmla="*/ 0 h 353377"/>
                  <a:gd name="connsiteX1" fmla="*/ 0 w 312420"/>
                  <a:gd name="connsiteY1" fmla="*/ 87630 h 353377"/>
                  <a:gd name="connsiteX2" fmla="*/ 59055 w 312420"/>
                  <a:gd name="connsiteY2" fmla="*/ 353378 h 353377"/>
                  <a:gd name="connsiteX3" fmla="*/ 312420 w 312420"/>
                  <a:gd name="connsiteY3" fmla="*/ 260985 h 353377"/>
                  <a:gd name="connsiteX4" fmla="*/ 240030 w 312420"/>
                  <a:gd name="connsiteY4" fmla="*/ 0 h 35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420" h="353377">
                    <a:moveTo>
                      <a:pt x="240030" y="0"/>
                    </a:moveTo>
                    <a:lnTo>
                      <a:pt x="0" y="87630"/>
                    </a:lnTo>
                    <a:cubicBezTo>
                      <a:pt x="44767" y="168592"/>
                      <a:pt x="65723" y="260985"/>
                      <a:pt x="59055" y="353378"/>
                    </a:cubicBezTo>
                    <a:lnTo>
                      <a:pt x="312420" y="260985"/>
                    </a:lnTo>
                    <a:cubicBezTo>
                      <a:pt x="304800" y="170498"/>
                      <a:pt x="280988" y="81915"/>
                      <a:pt x="240030" y="0"/>
                    </a:cubicBezTo>
                  </a:path>
                </a:pathLst>
              </a:custGeom>
              <a:solidFill>
                <a:srgbClr val="EE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63">
                <a:extLst>
                  <a:ext uri="{FF2B5EF4-FFF2-40B4-BE49-F238E27FC236}">
                    <a16:creationId xmlns:a16="http://schemas.microsoft.com/office/drawing/2014/main" id="{4FABABE3-DFB1-D5C7-A9A0-139708ACC624}"/>
                  </a:ext>
                </a:extLst>
              </p:cNvPr>
              <p:cNvSpPr/>
              <p:nvPr/>
            </p:nvSpPr>
            <p:spPr>
              <a:xfrm>
                <a:off x="10935082" y="-1518402"/>
                <a:ext cx="261937" cy="212407"/>
              </a:xfrm>
              <a:custGeom>
                <a:avLst/>
                <a:gdLst>
                  <a:gd name="connsiteX0" fmla="*/ 254318 w 261937"/>
                  <a:gd name="connsiteY0" fmla="*/ 0 h 212407"/>
                  <a:gd name="connsiteX1" fmla="*/ 0 w 261937"/>
                  <a:gd name="connsiteY1" fmla="*/ 92392 h 212407"/>
                  <a:gd name="connsiteX2" fmla="*/ 20003 w 261937"/>
                  <a:gd name="connsiteY2" fmla="*/ 212407 h 212407"/>
                  <a:gd name="connsiteX3" fmla="*/ 261938 w 261937"/>
                  <a:gd name="connsiteY3" fmla="*/ 124777 h 212407"/>
                  <a:gd name="connsiteX4" fmla="*/ 254318 w 261937"/>
                  <a:gd name="connsiteY4" fmla="*/ 0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937" h="212407">
                    <a:moveTo>
                      <a:pt x="254318" y="0"/>
                    </a:moveTo>
                    <a:lnTo>
                      <a:pt x="0" y="92392"/>
                    </a:lnTo>
                    <a:cubicBezTo>
                      <a:pt x="3810" y="133350"/>
                      <a:pt x="10478" y="173355"/>
                      <a:pt x="20003" y="212407"/>
                    </a:cubicBezTo>
                    <a:lnTo>
                      <a:pt x="261938" y="124777"/>
                    </a:lnTo>
                    <a:cubicBezTo>
                      <a:pt x="254318" y="83820"/>
                      <a:pt x="251460" y="41910"/>
                      <a:pt x="254318" y="0"/>
                    </a:cubicBezTo>
                  </a:path>
                </a:pathLst>
              </a:custGeom>
              <a:solidFill>
                <a:srgbClr val="CC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64">
                <a:extLst>
                  <a:ext uri="{FF2B5EF4-FFF2-40B4-BE49-F238E27FC236}">
                    <a16:creationId xmlns:a16="http://schemas.microsoft.com/office/drawing/2014/main" id="{8BF83F6E-253B-2BE4-E25C-99B0FDDF9C0C}"/>
                  </a:ext>
                </a:extLst>
              </p:cNvPr>
              <p:cNvSpPr/>
              <p:nvPr/>
            </p:nvSpPr>
            <p:spPr>
              <a:xfrm>
                <a:off x="11995215" y="-1903212"/>
                <a:ext cx="315277" cy="192404"/>
              </a:xfrm>
              <a:custGeom>
                <a:avLst/>
                <a:gdLst>
                  <a:gd name="connsiteX0" fmla="*/ 315277 w 315277"/>
                  <a:gd name="connsiteY0" fmla="*/ 104775 h 192404"/>
                  <a:gd name="connsiteX1" fmla="*/ 253365 w 315277"/>
                  <a:gd name="connsiteY1" fmla="*/ 0 h 192404"/>
                  <a:gd name="connsiteX2" fmla="*/ 0 w 315277"/>
                  <a:gd name="connsiteY2" fmla="*/ 92392 h 192404"/>
                  <a:gd name="connsiteX3" fmla="*/ 74295 w 315277"/>
                  <a:gd name="connsiteY3" fmla="*/ 192405 h 192404"/>
                  <a:gd name="connsiteX4" fmla="*/ 315277 w 315277"/>
                  <a:gd name="connsiteY4" fmla="*/ 104775 h 192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277" h="192404">
                    <a:moveTo>
                      <a:pt x="315277" y="104775"/>
                    </a:moveTo>
                    <a:cubicBezTo>
                      <a:pt x="297180" y="68580"/>
                      <a:pt x="277177" y="33338"/>
                      <a:pt x="253365" y="0"/>
                    </a:cubicBezTo>
                    <a:lnTo>
                      <a:pt x="0" y="92392"/>
                    </a:lnTo>
                    <a:cubicBezTo>
                      <a:pt x="29527" y="122873"/>
                      <a:pt x="54292" y="156210"/>
                      <a:pt x="74295" y="192405"/>
                    </a:cubicBezTo>
                    <a:lnTo>
                      <a:pt x="315277" y="104775"/>
                    </a:lnTo>
                    <a:close/>
                  </a:path>
                </a:pathLst>
              </a:custGeom>
              <a:solidFill>
                <a:srgbClr val="CC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65">
                <a:extLst>
                  <a:ext uri="{FF2B5EF4-FFF2-40B4-BE49-F238E27FC236}">
                    <a16:creationId xmlns:a16="http://schemas.microsoft.com/office/drawing/2014/main" id="{91A19520-494C-4CDB-5FCD-C95D2F931188}"/>
                  </a:ext>
                </a:extLst>
              </p:cNvPr>
              <p:cNvSpPr/>
              <p:nvPr/>
            </p:nvSpPr>
            <p:spPr>
              <a:xfrm>
                <a:off x="10963657" y="-1499352"/>
                <a:ext cx="1314825" cy="556259"/>
              </a:xfrm>
              <a:custGeom>
                <a:avLst/>
                <a:gdLst>
                  <a:gd name="connsiteX0" fmla="*/ 0 w 1314825"/>
                  <a:gd name="connsiteY0" fmla="*/ 478155 h 556259"/>
                  <a:gd name="connsiteX1" fmla="*/ 64770 w 1314825"/>
                  <a:gd name="connsiteY1" fmla="*/ 556260 h 556259"/>
                  <a:gd name="connsiteX2" fmla="*/ 340043 w 1314825"/>
                  <a:gd name="connsiteY2" fmla="*/ 455295 h 556259"/>
                  <a:gd name="connsiteX3" fmla="*/ 252413 w 1314825"/>
                  <a:gd name="connsiteY3" fmla="*/ 384810 h 556259"/>
                  <a:gd name="connsiteX4" fmla="*/ 0 w 1314825"/>
                  <a:gd name="connsiteY4" fmla="*/ 478155 h 556259"/>
                  <a:gd name="connsiteX5" fmla="*/ 1312545 w 1314825"/>
                  <a:gd name="connsiteY5" fmla="*/ 0 h 556259"/>
                  <a:gd name="connsiteX6" fmla="*/ 1059180 w 1314825"/>
                  <a:gd name="connsiteY6" fmla="*/ 92392 h 556259"/>
                  <a:gd name="connsiteX7" fmla="*/ 1038225 w 1314825"/>
                  <a:gd name="connsiteY7" fmla="*/ 200977 h 556259"/>
                  <a:gd name="connsiteX8" fmla="*/ 1313498 w 1314825"/>
                  <a:gd name="connsiteY8" fmla="*/ 100013 h 556259"/>
                  <a:gd name="connsiteX9" fmla="*/ 1312545 w 1314825"/>
                  <a:gd name="connsiteY9" fmla="*/ 0 h 55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4825" h="556259">
                    <a:moveTo>
                      <a:pt x="0" y="478155"/>
                    </a:moveTo>
                    <a:cubicBezTo>
                      <a:pt x="20003" y="505778"/>
                      <a:pt x="40957" y="532447"/>
                      <a:pt x="64770" y="556260"/>
                    </a:cubicBezTo>
                    <a:lnTo>
                      <a:pt x="340043" y="455295"/>
                    </a:lnTo>
                    <a:cubicBezTo>
                      <a:pt x="308610" y="435292"/>
                      <a:pt x="279083" y="412432"/>
                      <a:pt x="252413" y="384810"/>
                    </a:cubicBezTo>
                    <a:lnTo>
                      <a:pt x="0" y="478155"/>
                    </a:lnTo>
                    <a:close/>
                    <a:moveTo>
                      <a:pt x="1312545" y="0"/>
                    </a:moveTo>
                    <a:lnTo>
                      <a:pt x="1059180" y="92392"/>
                    </a:lnTo>
                    <a:cubicBezTo>
                      <a:pt x="1056323" y="129540"/>
                      <a:pt x="1049655" y="165735"/>
                      <a:pt x="1038225" y="200977"/>
                    </a:cubicBezTo>
                    <a:lnTo>
                      <a:pt x="1313498" y="100013"/>
                    </a:lnTo>
                    <a:cubicBezTo>
                      <a:pt x="1315403" y="67627"/>
                      <a:pt x="1315403" y="33338"/>
                      <a:pt x="1312545" y="0"/>
                    </a:cubicBezTo>
                  </a:path>
                </a:pathLst>
              </a:custGeom>
              <a:solidFill>
                <a:srgbClr val="CC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66">
                <a:extLst>
                  <a:ext uri="{FF2B5EF4-FFF2-40B4-BE49-F238E27FC236}">
                    <a16:creationId xmlns:a16="http://schemas.microsoft.com/office/drawing/2014/main" id="{FE236761-8DE0-B2C8-20FB-29251A217BE5}"/>
                  </a:ext>
                </a:extLst>
              </p:cNvPr>
              <p:cNvSpPr/>
              <p:nvPr/>
            </p:nvSpPr>
            <p:spPr>
              <a:xfrm>
                <a:off x="10935082" y="-1518402"/>
                <a:ext cx="254317" cy="140969"/>
              </a:xfrm>
              <a:custGeom>
                <a:avLst/>
                <a:gdLst>
                  <a:gd name="connsiteX0" fmla="*/ 253365 w 254317"/>
                  <a:gd name="connsiteY0" fmla="*/ 51435 h 140969"/>
                  <a:gd name="connsiteX1" fmla="*/ 254318 w 254317"/>
                  <a:gd name="connsiteY1" fmla="*/ 0 h 140969"/>
                  <a:gd name="connsiteX2" fmla="*/ 0 w 254317"/>
                  <a:gd name="connsiteY2" fmla="*/ 92392 h 140969"/>
                  <a:gd name="connsiteX3" fmla="*/ 5715 w 254317"/>
                  <a:gd name="connsiteY3" fmla="*/ 140970 h 140969"/>
                  <a:gd name="connsiteX4" fmla="*/ 253365 w 254317"/>
                  <a:gd name="connsiteY4" fmla="*/ 51435 h 14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317" h="140969">
                    <a:moveTo>
                      <a:pt x="253365" y="51435"/>
                    </a:moveTo>
                    <a:cubicBezTo>
                      <a:pt x="252413" y="34290"/>
                      <a:pt x="253365" y="17145"/>
                      <a:pt x="254318" y="0"/>
                    </a:cubicBezTo>
                    <a:lnTo>
                      <a:pt x="0" y="92392"/>
                    </a:lnTo>
                    <a:cubicBezTo>
                      <a:pt x="953" y="108585"/>
                      <a:pt x="3810" y="124777"/>
                      <a:pt x="5715" y="140970"/>
                    </a:cubicBezTo>
                    <a:lnTo>
                      <a:pt x="253365" y="51435"/>
                    </a:lnTo>
                    <a:close/>
                  </a:path>
                </a:pathLst>
              </a:custGeom>
              <a:solidFill>
                <a:srgbClr val="A3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67">
                <a:extLst>
                  <a:ext uri="{FF2B5EF4-FFF2-40B4-BE49-F238E27FC236}">
                    <a16:creationId xmlns:a16="http://schemas.microsoft.com/office/drawing/2014/main" id="{3D99DB04-0AD2-91E7-33F9-83D5F200E03F}"/>
                  </a:ext>
                </a:extLst>
              </p:cNvPr>
              <p:cNvSpPr/>
              <p:nvPr/>
            </p:nvSpPr>
            <p:spPr>
              <a:xfrm>
                <a:off x="11995215" y="-1903212"/>
                <a:ext cx="278129" cy="128587"/>
              </a:xfrm>
              <a:custGeom>
                <a:avLst/>
                <a:gdLst>
                  <a:gd name="connsiteX0" fmla="*/ 278130 w 278129"/>
                  <a:gd name="connsiteY0" fmla="*/ 38100 h 128587"/>
                  <a:gd name="connsiteX1" fmla="*/ 253365 w 278129"/>
                  <a:gd name="connsiteY1" fmla="*/ 0 h 128587"/>
                  <a:gd name="connsiteX2" fmla="*/ 0 w 278129"/>
                  <a:gd name="connsiteY2" fmla="*/ 92392 h 128587"/>
                  <a:gd name="connsiteX3" fmla="*/ 31433 w 278129"/>
                  <a:gd name="connsiteY3" fmla="*/ 128588 h 128587"/>
                  <a:gd name="connsiteX4" fmla="*/ 278130 w 278129"/>
                  <a:gd name="connsiteY4" fmla="*/ 38100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129" h="128587">
                    <a:moveTo>
                      <a:pt x="278130" y="38100"/>
                    </a:moveTo>
                    <a:cubicBezTo>
                      <a:pt x="270510" y="24765"/>
                      <a:pt x="261938" y="12383"/>
                      <a:pt x="253365" y="0"/>
                    </a:cubicBezTo>
                    <a:lnTo>
                      <a:pt x="0" y="92392"/>
                    </a:lnTo>
                    <a:cubicBezTo>
                      <a:pt x="11430" y="103823"/>
                      <a:pt x="21908" y="116205"/>
                      <a:pt x="31433" y="128588"/>
                    </a:cubicBezTo>
                    <a:lnTo>
                      <a:pt x="278130" y="38100"/>
                    </a:lnTo>
                    <a:close/>
                  </a:path>
                </a:pathLst>
              </a:custGeom>
              <a:solidFill>
                <a:srgbClr val="A3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2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8E1FEE-35D1-EC60-9488-5887C83FF906}"/>
                </a:ext>
              </a:extLst>
            </p:cNvPr>
            <p:cNvSpPr txBox="1"/>
            <p:nvPr/>
          </p:nvSpPr>
          <p:spPr>
            <a:xfrm>
              <a:off x="7712629" y="2998603"/>
              <a:ext cx="64421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Java SE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C3632D-308F-AD12-F1B7-1A38F2481CF4}"/>
                </a:ext>
              </a:extLst>
            </p:cNvPr>
            <p:cNvSpPr txBox="1"/>
            <p:nvPr/>
          </p:nvSpPr>
          <p:spPr>
            <a:xfrm>
              <a:off x="8444326" y="2998603"/>
              <a:ext cx="64421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Tomcat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7FACB2-3EC9-565D-688A-7619D1702300}"/>
                </a:ext>
              </a:extLst>
            </p:cNvPr>
            <p:cNvSpPr txBox="1"/>
            <p:nvPr/>
          </p:nvSpPr>
          <p:spPr>
            <a:xfrm>
              <a:off x="9241527" y="2998603"/>
              <a:ext cx="76697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JBoss EAP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9A487E08-3FEF-026C-653E-39B2AE654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12251" y="3203569"/>
              <a:ext cx="438061" cy="438061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7EACFC6E-0115-559F-EC15-02BB6C799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807" y="3209145"/>
              <a:ext cx="439709" cy="439709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85CF84B-C465-5888-112F-2905F78F17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42099" y="3343609"/>
              <a:ext cx="822864" cy="240840"/>
              <a:chOff x="12841721" y="3779278"/>
              <a:chExt cx="1818925" cy="532372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2B61590D-971B-C22E-4498-F787F9914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7488" t="40933" b="20800"/>
              <a:stretch/>
            </p:blipFill>
            <p:spPr>
              <a:xfrm>
                <a:off x="13157200" y="3963023"/>
                <a:ext cx="1503446" cy="348627"/>
              </a:xfrm>
              <a:prstGeom prst="rect">
                <a:avLst/>
              </a:prstGeom>
            </p:spPr>
          </p:pic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584FC8A-CF64-DA48-62DC-153887B01D7B}"/>
                  </a:ext>
                </a:extLst>
              </p:cNvPr>
              <p:cNvGrpSpPr/>
              <p:nvPr/>
            </p:nvGrpSpPr>
            <p:grpSpPr>
              <a:xfrm>
                <a:off x="12841721" y="3779278"/>
                <a:ext cx="934604" cy="218803"/>
                <a:chOff x="4724860" y="2559255"/>
                <a:chExt cx="853344" cy="199779"/>
              </a:xfrm>
            </p:grpSpPr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E47CE913-B527-4CCF-B5F4-2D9BFD7F85E8}"/>
                    </a:ext>
                  </a:extLst>
                </p:cNvPr>
                <p:cNvSpPr/>
                <p:nvPr/>
              </p:nvSpPr>
              <p:spPr>
                <a:xfrm>
                  <a:off x="4724860" y="2559255"/>
                  <a:ext cx="265484" cy="199779"/>
                </a:xfrm>
                <a:custGeom>
                  <a:avLst/>
                  <a:gdLst>
                    <a:gd name="connsiteX0" fmla="*/ 177087 w 265484"/>
                    <a:gd name="connsiteY0" fmla="*/ 115137 h 199779"/>
                    <a:gd name="connsiteX1" fmla="*/ 219780 w 265484"/>
                    <a:gd name="connsiteY1" fmla="*/ 90914 h 199779"/>
                    <a:gd name="connsiteX2" fmla="*/ 219347 w 265484"/>
                    <a:gd name="connsiteY2" fmla="*/ 86169 h 199779"/>
                    <a:gd name="connsiteX3" fmla="*/ 208957 w 265484"/>
                    <a:gd name="connsiteY3" fmla="*/ 41274 h 199779"/>
                    <a:gd name="connsiteX4" fmla="*/ 187018 w 265484"/>
                    <a:gd name="connsiteY4" fmla="*/ 18244 h 199779"/>
                    <a:gd name="connsiteX5" fmla="*/ 135302 w 265484"/>
                    <a:gd name="connsiteY5" fmla="*/ 0 h 199779"/>
                    <a:gd name="connsiteX6" fmla="*/ 115148 w 265484"/>
                    <a:gd name="connsiteY6" fmla="*/ 10405 h 199779"/>
                    <a:gd name="connsiteX7" fmla="*/ 90196 w 265484"/>
                    <a:gd name="connsiteY7" fmla="*/ 2636 h 199779"/>
                    <a:gd name="connsiteX8" fmla="*/ 72163 w 265484"/>
                    <a:gd name="connsiteY8" fmla="*/ 19978 h 199779"/>
                    <a:gd name="connsiteX9" fmla="*/ 58927 w 265484"/>
                    <a:gd name="connsiteY9" fmla="*/ 57659 h 199779"/>
                    <a:gd name="connsiteX10" fmla="*/ 58620 w 265484"/>
                    <a:gd name="connsiteY10" fmla="*/ 60350 h 199779"/>
                    <a:gd name="connsiteX11" fmla="*/ 177087 w 265484"/>
                    <a:gd name="connsiteY11" fmla="*/ 115081 h 199779"/>
                    <a:gd name="connsiteX12" fmla="*/ 222457 w 265484"/>
                    <a:gd name="connsiteY12" fmla="*/ 99293 h 199779"/>
                    <a:gd name="connsiteX13" fmla="*/ 224870 w 265484"/>
                    <a:gd name="connsiteY13" fmla="*/ 113347 h 199779"/>
                    <a:gd name="connsiteX14" fmla="*/ 174061 w 265484"/>
                    <a:gd name="connsiteY14" fmla="*/ 143550 h 199779"/>
                    <a:gd name="connsiteX15" fmla="*/ 51716 w 265484"/>
                    <a:gd name="connsiteY15" fmla="*/ 80453 h 199779"/>
                    <a:gd name="connsiteX16" fmla="*/ 53822 w 265484"/>
                    <a:gd name="connsiteY16" fmla="*/ 70284 h 199779"/>
                    <a:gd name="connsiteX17" fmla="*/ 0 w 265484"/>
                    <a:gd name="connsiteY17" fmla="*/ 102276 h 199779"/>
                    <a:gd name="connsiteX18" fmla="*/ 186404 w 265484"/>
                    <a:gd name="connsiteY18" fmla="*/ 199780 h 199779"/>
                    <a:gd name="connsiteX19" fmla="*/ 265485 w 265484"/>
                    <a:gd name="connsiteY19" fmla="*/ 148933 h 199779"/>
                    <a:gd name="connsiteX20" fmla="*/ 222485 w 265484"/>
                    <a:gd name="connsiteY20" fmla="*/ 99293 h 19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65484" h="199779">
                      <a:moveTo>
                        <a:pt x="177087" y="115137"/>
                      </a:moveTo>
                      <a:cubicBezTo>
                        <a:pt x="194535" y="115137"/>
                        <a:pt x="219780" y="111558"/>
                        <a:pt x="219780" y="90914"/>
                      </a:cubicBezTo>
                      <a:cubicBezTo>
                        <a:pt x="219831" y="89320"/>
                        <a:pt x="219686" y="87727"/>
                        <a:pt x="219347" y="86169"/>
                      </a:cubicBezTo>
                      <a:lnTo>
                        <a:pt x="208957" y="41274"/>
                      </a:lnTo>
                      <a:cubicBezTo>
                        <a:pt x="206558" y="31396"/>
                        <a:pt x="204452" y="26915"/>
                        <a:pt x="187018" y="18244"/>
                      </a:cubicBezTo>
                      <a:cubicBezTo>
                        <a:pt x="173489" y="11362"/>
                        <a:pt x="144019" y="0"/>
                        <a:pt x="135302" y="0"/>
                      </a:cubicBezTo>
                      <a:cubicBezTo>
                        <a:pt x="127184" y="0"/>
                        <a:pt x="124827" y="10405"/>
                        <a:pt x="115148" y="10405"/>
                      </a:cubicBezTo>
                      <a:cubicBezTo>
                        <a:pt x="105831" y="10405"/>
                        <a:pt x="98913" y="2636"/>
                        <a:pt x="90196" y="2636"/>
                      </a:cubicBezTo>
                      <a:cubicBezTo>
                        <a:pt x="81828" y="2636"/>
                        <a:pt x="76375" y="8310"/>
                        <a:pt x="72163" y="19978"/>
                      </a:cubicBezTo>
                      <a:cubicBezTo>
                        <a:pt x="72163" y="19978"/>
                        <a:pt x="60433" y="52886"/>
                        <a:pt x="58927" y="57659"/>
                      </a:cubicBezTo>
                      <a:cubicBezTo>
                        <a:pt x="58687" y="58535"/>
                        <a:pt x="58584" y="59443"/>
                        <a:pt x="58620" y="60350"/>
                      </a:cubicBezTo>
                      <a:cubicBezTo>
                        <a:pt x="58620" y="73142"/>
                        <a:pt x="109248" y="115081"/>
                        <a:pt x="177087" y="115081"/>
                      </a:cubicBezTo>
                      <a:moveTo>
                        <a:pt x="222457" y="99293"/>
                      </a:moveTo>
                      <a:cubicBezTo>
                        <a:pt x="224870" y="110656"/>
                        <a:pt x="224870" y="111849"/>
                        <a:pt x="224870" y="113347"/>
                      </a:cubicBezTo>
                      <a:cubicBezTo>
                        <a:pt x="224870" y="132770"/>
                        <a:pt x="202918" y="143550"/>
                        <a:pt x="174061" y="143550"/>
                      </a:cubicBezTo>
                      <a:cubicBezTo>
                        <a:pt x="108844" y="143592"/>
                        <a:pt x="51716" y="105578"/>
                        <a:pt x="51716" y="80453"/>
                      </a:cubicBezTo>
                      <a:cubicBezTo>
                        <a:pt x="51712" y="76956"/>
                        <a:pt x="52429" y="73495"/>
                        <a:pt x="53822" y="70284"/>
                      </a:cubicBezTo>
                      <a:cubicBezTo>
                        <a:pt x="30363" y="71449"/>
                        <a:pt x="0" y="75611"/>
                        <a:pt x="0" y="102276"/>
                      </a:cubicBezTo>
                      <a:cubicBezTo>
                        <a:pt x="0" y="145950"/>
                        <a:pt x="104032" y="199780"/>
                        <a:pt x="186404" y="199780"/>
                      </a:cubicBezTo>
                      <a:cubicBezTo>
                        <a:pt x="249557" y="199780"/>
                        <a:pt x="265485" y="171367"/>
                        <a:pt x="265485" y="148933"/>
                      </a:cubicBezTo>
                      <a:cubicBezTo>
                        <a:pt x="265485" y="131286"/>
                        <a:pt x="250143" y="111252"/>
                        <a:pt x="222485" y="99293"/>
                      </a:cubicBezTo>
                    </a:path>
                  </a:pathLst>
                </a:custGeom>
                <a:solidFill>
                  <a:srgbClr val="EE0000"/>
                </a:solidFill>
                <a:ln w="1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4754072C-EABD-05DD-4C8F-A2CFD97EDB5C}"/>
                    </a:ext>
                  </a:extLst>
                </p:cNvPr>
                <p:cNvSpPr/>
                <p:nvPr/>
              </p:nvSpPr>
              <p:spPr>
                <a:xfrm>
                  <a:off x="4776576" y="2616969"/>
                  <a:ext cx="173154" cy="85835"/>
                </a:xfrm>
                <a:custGeom>
                  <a:avLst/>
                  <a:gdLst>
                    <a:gd name="connsiteX0" fmla="*/ 170741 w 173154"/>
                    <a:gd name="connsiteY0" fmla="*/ 41579 h 85835"/>
                    <a:gd name="connsiteX1" fmla="*/ 173154 w 173154"/>
                    <a:gd name="connsiteY1" fmla="*/ 55633 h 85835"/>
                    <a:gd name="connsiteX2" fmla="*/ 122345 w 173154"/>
                    <a:gd name="connsiteY2" fmla="*/ 85836 h 85835"/>
                    <a:gd name="connsiteX3" fmla="*/ 0 w 173154"/>
                    <a:gd name="connsiteY3" fmla="*/ 22739 h 85835"/>
                    <a:gd name="connsiteX4" fmla="*/ 2106 w 173154"/>
                    <a:gd name="connsiteY4" fmla="*/ 12569 h 85835"/>
                    <a:gd name="connsiteX5" fmla="*/ 7211 w 173154"/>
                    <a:gd name="connsiteY5" fmla="*/ 0 h 85835"/>
                    <a:gd name="connsiteX6" fmla="*/ 6904 w 173154"/>
                    <a:gd name="connsiteY6" fmla="*/ 2636 h 85835"/>
                    <a:gd name="connsiteX7" fmla="*/ 125371 w 173154"/>
                    <a:gd name="connsiteY7" fmla="*/ 57367 h 85835"/>
                    <a:gd name="connsiteX8" fmla="*/ 168064 w 173154"/>
                    <a:gd name="connsiteY8" fmla="*/ 33144 h 85835"/>
                    <a:gd name="connsiteX9" fmla="*/ 167631 w 173154"/>
                    <a:gd name="connsiteY9" fmla="*/ 28399 h 8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3154" h="85835">
                      <a:moveTo>
                        <a:pt x="170741" y="41579"/>
                      </a:moveTo>
                      <a:cubicBezTo>
                        <a:pt x="173154" y="52942"/>
                        <a:pt x="173154" y="54135"/>
                        <a:pt x="173154" y="55633"/>
                      </a:cubicBezTo>
                      <a:cubicBezTo>
                        <a:pt x="173154" y="75056"/>
                        <a:pt x="151201" y="85836"/>
                        <a:pt x="122345" y="85836"/>
                      </a:cubicBezTo>
                      <a:cubicBezTo>
                        <a:pt x="57128" y="85878"/>
                        <a:pt x="0" y="47864"/>
                        <a:pt x="0" y="22739"/>
                      </a:cubicBezTo>
                      <a:cubicBezTo>
                        <a:pt x="-4" y="19242"/>
                        <a:pt x="713" y="15781"/>
                        <a:pt x="2106" y="12569"/>
                      </a:cubicBezTo>
                      <a:lnTo>
                        <a:pt x="7211" y="0"/>
                      </a:lnTo>
                      <a:cubicBezTo>
                        <a:pt x="6977" y="858"/>
                        <a:pt x="6873" y="1747"/>
                        <a:pt x="6904" y="2636"/>
                      </a:cubicBezTo>
                      <a:cubicBezTo>
                        <a:pt x="6904" y="15427"/>
                        <a:pt x="57532" y="57367"/>
                        <a:pt x="125371" y="57367"/>
                      </a:cubicBezTo>
                      <a:cubicBezTo>
                        <a:pt x="142819" y="57367"/>
                        <a:pt x="168064" y="53788"/>
                        <a:pt x="168064" y="33144"/>
                      </a:cubicBezTo>
                      <a:cubicBezTo>
                        <a:pt x="168115" y="31551"/>
                        <a:pt x="167970" y="29957"/>
                        <a:pt x="167631" y="283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67E114BB-1615-8082-DA2C-0CB9AB788CF1}"/>
                    </a:ext>
                  </a:extLst>
                </p:cNvPr>
                <p:cNvSpPr/>
                <p:nvPr/>
              </p:nvSpPr>
              <p:spPr>
                <a:xfrm>
                  <a:off x="5039369" y="2603567"/>
                  <a:ext cx="538835" cy="108741"/>
                </a:xfrm>
                <a:custGeom>
                  <a:avLst/>
                  <a:gdLst>
                    <a:gd name="connsiteX0" fmla="*/ 493367 w 538835"/>
                    <a:gd name="connsiteY0" fmla="*/ 83741 h 108741"/>
                    <a:gd name="connsiteX1" fmla="*/ 521527 w 538835"/>
                    <a:gd name="connsiteY1" fmla="*/ 108256 h 108741"/>
                    <a:gd name="connsiteX2" fmla="*/ 538110 w 538835"/>
                    <a:gd name="connsiteY2" fmla="*/ 105925 h 108741"/>
                    <a:gd name="connsiteX3" fmla="*/ 538110 w 538835"/>
                    <a:gd name="connsiteY3" fmla="*/ 86793 h 108741"/>
                    <a:gd name="connsiteX4" fmla="*/ 527399 w 538835"/>
                    <a:gd name="connsiteY4" fmla="*/ 88403 h 108741"/>
                    <a:gd name="connsiteX5" fmla="*/ 517134 w 538835"/>
                    <a:gd name="connsiteY5" fmla="*/ 79066 h 108741"/>
                    <a:gd name="connsiteX6" fmla="*/ 517134 w 538835"/>
                    <a:gd name="connsiteY6" fmla="*/ 49751 h 108741"/>
                    <a:gd name="connsiteX7" fmla="*/ 538835 w 538835"/>
                    <a:gd name="connsiteY7" fmla="*/ 49751 h 108741"/>
                    <a:gd name="connsiteX8" fmla="*/ 538835 w 538835"/>
                    <a:gd name="connsiteY8" fmla="*/ 30050 h 108741"/>
                    <a:gd name="connsiteX9" fmla="*/ 517134 w 538835"/>
                    <a:gd name="connsiteY9" fmla="*/ 30050 h 108741"/>
                    <a:gd name="connsiteX10" fmla="*/ 517134 w 538835"/>
                    <a:gd name="connsiteY10" fmla="*/ 5078 h 108741"/>
                    <a:gd name="connsiteX11" fmla="*/ 493423 w 538835"/>
                    <a:gd name="connsiteY11" fmla="*/ 10183 h 108741"/>
                    <a:gd name="connsiteX12" fmla="*/ 493423 w 538835"/>
                    <a:gd name="connsiteY12" fmla="*/ 30050 h 108741"/>
                    <a:gd name="connsiteX13" fmla="*/ 477677 w 538835"/>
                    <a:gd name="connsiteY13" fmla="*/ 30050 h 108741"/>
                    <a:gd name="connsiteX14" fmla="*/ 477677 w 538835"/>
                    <a:gd name="connsiteY14" fmla="*/ 49751 h 108741"/>
                    <a:gd name="connsiteX15" fmla="*/ 493367 w 538835"/>
                    <a:gd name="connsiteY15" fmla="*/ 49751 h 108741"/>
                    <a:gd name="connsiteX16" fmla="*/ 419447 w 538835"/>
                    <a:gd name="connsiteY16" fmla="*/ 84185 h 108741"/>
                    <a:gd name="connsiteX17" fmla="*/ 432363 w 538835"/>
                    <a:gd name="connsiteY17" fmla="*/ 76596 h 108741"/>
                    <a:gd name="connsiteX18" fmla="*/ 446449 w 538835"/>
                    <a:gd name="connsiteY18" fmla="*/ 78344 h 108741"/>
                    <a:gd name="connsiteX19" fmla="*/ 446449 w 538835"/>
                    <a:gd name="connsiteY19" fmla="*/ 88264 h 108741"/>
                    <a:gd name="connsiteX20" fmla="*/ 431623 w 538835"/>
                    <a:gd name="connsiteY20" fmla="*/ 91913 h 108741"/>
                    <a:gd name="connsiteX21" fmla="*/ 419447 w 538835"/>
                    <a:gd name="connsiteY21" fmla="*/ 84185 h 108741"/>
                    <a:gd name="connsiteX22" fmla="*/ 426700 w 538835"/>
                    <a:gd name="connsiteY22" fmla="*/ 108547 h 108741"/>
                    <a:gd name="connsiteX23" fmla="*/ 448123 w 538835"/>
                    <a:gd name="connsiteY23" fmla="*/ 102567 h 108741"/>
                    <a:gd name="connsiteX24" fmla="*/ 448123 w 538835"/>
                    <a:gd name="connsiteY24" fmla="*/ 107243 h 108741"/>
                    <a:gd name="connsiteX25" fmla="*/ 471582 w 538835"/>
                    <a:gd name="connsiteY25" fmla="*/ 107243 h 108741"/>
                    <a:gd name="connsiteX26" fmla="*/ 471582 w 538835"/>
                    <a:gd name="connsiteY26" fmla="*/ 57770 h 108741"/>
                    <a:gd name="connsiteX27" fmla="*/ 437565 w 538835"/>
                    <a:gd name="connsiteY27" fmla="*/ 28635 h 108741"/>
                    <a:gd name="connsiteX28" fmla="*/ 401302 w 538835"/>
                    <a:gd name="connsiteY28" fmla="*/ 37098 h 108741"/>
                    <a:gd name="connsiteX29" fmla="*/ 409810 w 538835"/>
                    <a:gd name="connsiteY29" fmla="*/ 54468 h 108741"/>
                    <a:gd name="connsiteX30" fmla="*/ 433283 w 538835"/>
                    <a:gd name="connsiteY30" fmla="*/ 48336 h 108741"/>
                    <a:gd name="connsiteX31" fmla="*/ 448095 w 538835"/>
                    <a:gd name="connsiteY31" fmla="*/ 59865 h 108741"/>
                    <a:gd name="connsiteX32" fmla="*/ 448095 w 538835"/>
                    <a:gd name="connsiteY32" fmla="*/ 63652 h 108741"/>
                    <a:gd name="connsiteX33" fmla="*/ 430494 w 538835"/>
                    <a:gd name="connsiteY33" fmla="*/ 61460 h 108741"/>
                    <a:gd name="connsiteX34" fmla="*/ 398513 w 538835"/>
                    <a:gd name="connsiteY34" fmla="*/ 84671 h 108741"/>
                    <a:gd name="connsiteX35" fmla="*/ 426672 w 538835"/>
                    <a:gd name="connsiteY35" fmla="*/ 108589 h 108741"/>
                    <a:gd name="connsiteX36" fmla="*/ 297744 w 538835"/>
                    <a:gd name="connsiteY36" fmla="*/ 107284 h 108741"/>
                    <a:gd name="connsiteX37" fmla="*/ 322975 w 538835"/>
                    <a:gd name="connsiteY37" fmla="*/ 107284 h 108741"/>
                    <a:gd name="connsiteX38" fmla="*/ 322975 w 538835"/>
                    <a:gd name="connsiteY38" fmla="*/ 67259 h 108741"/>
                    <a:gd name="connsiteX39" fmla="*/ 365221 w 538835"/>
                    <a:gd name="connsiteY39" fmla="*/ 67259 h 108741"/>
                    <a:gd name="connsiteX40" fmla="*/ 365221 w 538835"/>
                    <a:gd name="connsiteY40" fmla="*/ 107243 h 108741"/>
                    <a:gd name="connsiteX41" fmla="*/ 390521 w 538835"/>
                    <a:gd name="connsiteY41" fmla="*/ 107243 h 108741"/>
                    <a:gd name="connsiteX42" fmla="*/ 390521 w 538835"/>
                    <a:gd name="connsiteY42" fmla="*/ 5105 h 108741"/>
                    <a:gd name="connsiteX43" fmla="*/ 365318 w 538835"/>
                    <a:gd name="connsiteY43" fmla="*/ 5105 h 108741"/>
                    <a:gd name="connsiteX44" fmla="*/ 365318 w 538835"/>
                    <a:gd name="connsiteY44" fmla="*/ 44354 h 108741"/>
                    <a:gd name="connsiteX45" fmla="*/ 323072 w 538835"/>
                    <a:gd name="connsiteY45" fmla="*/ 44354 h 108741"/>
                    <a:gd name="connsiteX46" fmla="*/ 323072 w 538835"/>
                    <a:gd name="connsiteY46" fmla="*/ 5105 h 108741"/>
                    <a:gd name="connsiteX47" fmla="*/ 297842 w 538835"/>
                    <a:gd name="connsiteY47" fmla="*/ 5105 h 108741"/>
                    <a:gd name="connsiteX48" fmla="*/ 201704 w 538835"/>
                    <a:gd name="connsiteY48" fmla="*/ 68577 h 108741"/>
                    <a:gd name="connsiteX49" fmla="*/ 222095 w 538835"/>
                    <a:gd name="connsiteY49" fmla="*/ 49015 h 108741"/>
                    <a:gd name="connsiteX50" fmla="*/ 238497 w 538835"/>
                    <a:gd name="connsiteY50" fmla="*/ 55009 h 108741"/>
                    <a:gd name="connsiteX51" fmla="*/ 238497 w 538835"/>
                    <a:gd name="connsiteY51" fmla="*/ 81993 h 108741"/>
                    <a:gd name="connsiteX52" fmla="*/ 222095 w 538835"/>
                    <a:gd name="connsiteY52" fmla="*/ 88181 h 108741"/>
                    <a:gd name="connsiteX53" fmla="*/ 201704 w 538835"/>
                    <a:gd name="connsiteY53" fmla="*/ 68633 h 108741"/>
                    <a:gd name="connsiteX54" fmla="*/ 238818 w 538835"/>
                    <a:gd name="connsiteY54" fmla="*/ 107298 h 108741"/>
                    <a:gd name="connsiteX55" fmla="*/ 262291 w 538835"/>
                    <a:gd name="connsiteY55" fmla="*/ 107298 h 108741"/>
                    <a:gd name="connsiteX56" fmla="*/ 262291 w 538835"/>
                    <a:gd name="connsiteY56" fmla="*/ 0 h 108741"/>
                    <a:gd name="connsiteX57" fmla="*/ 238580 w 538835"/>
                    <a:gd name="connsiteY57" fmla="*/ 5105 h 108741"/>
                    <a:gd name="connsiteX58" fmla="*/ 238580 w 538835"/>
                    <a:gd name="connsiteY58" fmla="*/ 34143 h 108741"/>
                    <a:gd name="connsiteX59" fmla="*/ 218775 w 538835"/>
                    <a:gd name="connsiteY59" fmla="*/ 29037 h 108741"/>
                    <a:gd name="connsiteX60" fmla="*/ 178440 w 538835"/>
                    <a:gd name="connsiteY60" fmla="*/ 68577 h 108741"/>
                    <a:gd name="connsiteX61" fmla="*/ 217349 w 538835"/>
                    <a:gd name="connsiteY61" fmla="*/ 108253 h 108741"/>
                    <a:gd name="connsiteX62" fmla="*/ 218050 w 538835"/>
                    <a:gd name="connsiteY62" fmla="*/ 108256 h 108741"/>
                    <a:gd name="connsiteX63" fmla="*/ 238873 w 538835"/>
                    <a:gd name="connsiteY63" fmla="*/ 101555 h 108741"/>
                    <a:gd name="connsiteX64" fmla="*/ 131103 w 538835"/>
                    <a:gd name="connsiteY64" fmla="*/ 47947 h 108741"/>
                    <a:gd name="connsiteX65" fmla="*/ 147380 w 538835"/>
                    <a:gd name="connsiteY65" fmla="*/ 60197 h 108741"/>
                    <a:gd name="connsiteX66" fmla="*/ 115022 w 538835"/>
                    <a:gd name="connsiteY66" fmla="*/ 60197 h 108741"/>
                    <a:gd name="connsiteX67" fmla="*/ 131103 w 538835"/>
                    <a:gd name="connsiteY67" fmla="*/ 47947 h 108741"/>
                    <a:gd name="connsiteX68" fmla="*/ 91117 w 538835"/>
                    <a:gd name="connsiteY68" fmla="*/ 68757 h 108741"/>
                    <a:gd name="connsiteX69" fmla="*/ 133349 w 538835"/>
                    <a:gd name="connsiteY69" fmla="*/ 108741 h 108741"/>
                    <a:gd name="connsiteX70" fmla="*/ 165776 w 538835"/>
                    <a:gd name="connsiteY70" fmla="*/ 97060 h 108741"/>
                    <a:gd name="connsiteX71" fmla="*/ 150072 w 538835"/>
                    <a:gd name="connsiteY71" fmla="*/ 83186 h 108741"/>
                    <a:gd name="connsiteX72" fmla="*/ 134534 w 538835"/>
                    <a:gd name="connsiteY72" fmla="*/ 89027 h 108741"/>
                    <a:gd name="connsiteX73" fmla="*/ 115455 w 538835"/>
                    <a:gd name="connsiteY73" fmla="*/ 76776 h 108741"/>
                    <a:gd name="connsiteX74" fmla="*/ 170755 w 538835"/>
                    <a:gd name="connsiteY74" fmla="*/ 76776 h 108741"/>
                    <a:gd name="connsiteX75" fmla="*/ 170755 w 538835"/>
                    <a:gd name="connsiteY75" fmla="*/ 70908 h 108741"/>
                    <a:gd name="connsiteX76" fmla="*/ 131592 w 538835"/>
                    <a:gd name="connsiteY76" fmla="*/ 28746 h 108741"/>
                    <a:gd name="connsiteX77" fmla="*/ 91148 w 538835"/>
                    <a:gd name="connsiteY77" fmla="*/ 67780 h 108741"/>
                    <a:gd name="connsiteX78" fmla="*/ 91145 w 538835"/>
                    <a:gd name="connsiteY78" fmla="*/ 68716 h 108741"/>
                    <a:gd name="connsiteX79" fmla="*/ 50210 w 538835"/>
                    <a:gd name="connsiteY79" fmla="*/ 26554 h 108741"/>
                    <a:gd name="connsiteX80" fmla="*/ 63264 w 538835"/>
                    <a:gd name="connsiteY80" fmla="*/ 38083 h 108741"/>
                    <a:gd name="connsiteX81" fmla="*/ 50210 w 538835"/>
                    <a:gd name="connsiteY81" fmla="*/ 49612 h 108741"/>
                    <a:gd name="connsiteX82" fmla="*/ 25258 w 538835"/>
                    <a:gd name="connsiteY82" fmla="*/ 49612 h 108741"/>
                    <a:gd name="connsiteX83" fmla="*/ 25258 w 538835"/>
                    <a:gd name="connsiteY83" fmla="*/ 26554 h 108741"/>
                    <a:gd name="connsiteX84" fmla="*/ 0 w 538835"/>
                    <a:gd name="connsiteY84" fmla="*/ 107243 h 108741"/>
                    <a:gd name="connsiteX85" fmla="*/ 25230 w 538835"/>
                    <a:gd name="connsiteY85" fmla="*/ 107243 h 108741"/>
                    <a:gd name="connsiteX86" fmla="*/ 25230 w 538835"/>
                    <a:gd name="connsiteY86" fmla="*/ 70034 h 108741"/>
                    <a:gd name="connsiteX87" fmla="*/ 44436 w 538835"/>
                    <a:gd name="connsiteY87" fmla="*/ 70034 h 108741"/>
                    <a:gd name="connsiteX88" fmla="*/ 63808 w 538835"/>
                    <a:gd name="connsiteY88" fmla="*/ 107243 h 108741"/>
                    <a:gd name="connsiteX89" fmla="*/ 92051 w 538835"/>
                    <a:gd name="connsiteY89" fmla="*/ 107243 h 108741"/>
                    <a:gd name="connsiteX90" fmla="*/ 69457 w 538835"/>
                    <a:gd name="connsiteY90" fmla="*/ 66385 h 108741"/>
                    <a:gd name="connsiteX91" fmla="*/ 88816 w 538835"/>
                    <a:gd name="connsiteY91" fmla="*/ 37639 h 108741"/>
                    <a:gd name="connsiteX92" fmla="*/ 52553 w 538835"/>
                    <a:gd name="connsiteY92" fmla="*/ 5105 h 108741"/>
                    <a:gd name="connsiteX93" fmla="*/ 0 w 538835"/>
                    <a:gd name="connsiteY93" fmla="*/ 5105 h 108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538835" h="108741">
                      <a:moveTo>
                        <a:pt x="493367" y="83741"/>
                      </a:moveTo>
                      <a:cubicBezTo>
                        <a:pt x="493367" y="100237"/>
                        <a:pt x="503340" y="108256"/>
                        <a:pt x="521527" y="108256"/>
                      </a:cubicBezTo>
                      <a:cubicBezTo>
                        <a:pt x="527127" y="108117"/>
                        <a:pt x="532692" y="107334"/>
                        <a:pt x="538110" y="105925"/>
                      </a:cubicBezTo>
                      <a:lnTo>
                        <a:pt x="538110" y="86793"/>
                      </a:lnTo>
                      <a:cubicBezTo>
                        <a:pt x="534647" y="87885"/>
                        <a:pt x="531032" y="88428"/>
                        <a:pt x="527399" y="88403"/>
                      </a:cubicBezTo>
                      <a:cubicBezTo>
                        <a:pt x="519909" y="88403"/>
                        <a:pt x="517134" y="86072"/>
                        <a:pt x="517134" y="79066"/>
                      </a:cubicBezTo>
                      <a:lnTo>
                        <a:pt x="517134" y="49751"/>
                      </a:lnTo>
                      <a:lnTo>
                        <a:pt x="538835" y="49751"/>
                      </a:lnTo>
                      <a:lnTo>
                        <a:pt x="538835" y="30050"/>
                      </a:lnTo>
                      <a:lnTo>
                        <a:pt x="517134" y="30050"/>
                      </a:lnTo>
                      <a:lnTo>
                        <a:pt x="517134" y="5078"/>
                      </a:lnTo>
                      <a:lnTo>
                        <a:pt x="493423" y="10183"/>
                      </a:lnTo>
                      <a:lnTo>
                        <a:pt x="493423" y="30050"/>
                      </a:lnTo>
                      <a:lnTo>
                        <a:pt x="477677" y="30050"/>
                      </a:lnTo>
                      <a:lnTo>
                        <a:pt x="477677" y="49751"/>
                      </a:lnTo>
                      <a:lnTo>
                        <a:pt x="493367" y="49751"/>
                      </a:lnTo>
                      <a:close/>
                      <a:moveTo>
                        <a:pt x="419447" y="84185"/>
                      </a:moveTo>
                      <a:cubicBezTo>
                        <a:pt x="419447" y="79079"/>
                        <a:pt x="424594" y="76596"/>
                        <a:pt x="432363" y="76596"/>
                      </a:cubicBezTo>
                      <a:cubicBezTo>
                        <a:pt x="437112" y="76624"/>
                        <a:pt x="441840" y="77210"/>
                        <a:pt x="446449" y="78344"/>
                      </a:cubicBezTo>
                      <a:lnTo>
                        <a:pt x="446449" y="88264"/>
                      </a:lnTo>
                      <a:cubicBezTo>
                        <a:pt x="441907" y="90732"/>
                        <a:pt x="436799" y="91989"/>
                        <a:pt x="431623" y="91913"/>
                      </a:cubicBezTo>
                      <a:cubicBezTo>
                        <a:pt x="424008" y="91913"/>
                        <a:pt x="419447" y="88999"/>
                        <a:pt x="419447" y="84185"/>
                      </a:cubicBezTo>
                      <a:moveTo>
                        <a:pt x="426700" y="108547"/>
                      </a:moveTo>
                      <a:cubicBezTo>
                        <a:pt x="435068" y="108547"/>
                        <a:pt x="441819" y="106799"/>
                        <a:pt x="448123" y="102567"/>
                      </a:cubicBezTo>
                      <a:lnTo>
                        <a:pt x="448123" y="107243"/>
                      </a:lnTo>
                      <a:lnTo>
                        <a:pt x="471582" y="107243"/>
                      </a:lnTo>
                      <a:lnTo>
                        <a:pt x="471582" y="57770"/>
                      </a:lnTo>
                      <a:cubicBezTo>
                        <a:pt x="471582" y="38957"/>
                        <a:pt x="458834" y="28635"/>
                        <a:pt x="437565" y="28635"/>
                      </a:cubicBezTo>
                      <a:cubicBezTo>
                        <a:pt x="425682" y="28635"/>
                        <a:pt x="413938" y="31410"/>
                        <a:pt x="401302" y="37098"/>
                      </a:cubicBezTo>
                      <a:lnTo>
                        <a:pt x="409810" y="54468"/>
                      </a:lnTo>
                      <a:cubicBezTo>
                        <a:pt x="418903" y="50666"/>
                        <a:pt x="426547" y="48336"/>
                        <a:pt x="433283" y="48336"/>
                      </a:cubicBezTo>
                      <a:cubicBezTo>
                        <a:pt x="443046" y="48336"/>
                        <a:pt x="448095" y="52123"/>
                        <a:pt x="448095" y="59865"/>
                      </a:cubicBezTo>
                      <a:lnTo>
                        <a:pt x="448095" y="63652"/>
                      </a:lnTo>
                      <a:cubicBezTo>
                        <a:pt x="442347" y="62172"/>
                        <a:pt x="436431" y="61435"/>
                        <a:pt x="430494" y="61460"/>
                      </a:cubicBezTo>
                      <a:cubicBezTo>
                        <a:pt x="410535" y="61460"/>
                        <a:pt x="398513" y="69784"/>
                        <a:pt x="398513" y="84671"/>
                      </a:cubicBezTo>
                      <a:cubicBezTo>
                        <a:pt x="398513" y="98239"/>
                        <a:pt x="409364" y="108589"/>
                        <a:pt x="426672" y="108589"/>
                      </a:cubicBezTo>
                      <a:moveTo>
                        <a:pt x="297744" y="107284"/>
                      </a:moveTo>
                      <a:lnTo>
                        <a:pt x="322975" y="107284"/>
                      </a:lnTo>
                      <a:lnTo>
                        <a:pt x="322975" y="67259"/>
                      </a:lnTo>
                      <a:lnTo>
                        <a:pt x="365221" y="67259"/>
                      </a:lnTo>
                      <a:lnTo>
                        <a:pt x="365221" y="107243"/>
                      </a:lnTo>
                      <a:lnTo>
                        <a:pt x="390521" y="107243"/>
                      </a:lnTo>
                      <a:lnTo>
                        <a:pt x="390521" y="5105"/>
                      </a:lnTo>
                      <a:lnTo>
                        <a:pt x="365318" y="5105"/>
                      </a:lnTo>
                      <a:lnTo>
                        <a:pt x="365318" y="44354"/>
                      </a:lnTo>
                      <a:lnTo>
                        <a:pt x="323072" y="44354"/>
                      </a:lnTo>
                      <a:lnTo>
                        <a:pt x="323072" y="5105"/>
                      </a:lnTo>
                      <a:lnTo>
                        <a:pt x="297842" y="5105"/>
                      </a:lnTo>
                      <a:close/>
                      <a:moveTo>
                        <a:pt x="201704" y="68577"/>
                      </a:moveTo>
                      <a:cubicBezTo>
                        <a:pt x="201704" y="57478"/>
                        <a:pt x="210505" y="49015"/>
                        <a:pt x="222095" y="49015"/>
                      </a:cubicBezTo>
                      <a:cubicBezTo>
                        <a:pt x="228124" y="48894"/>
                        <a:pt x="233979" y="51033"/>
                        <a:pt x="238497" y="55009"/>
                      </a:cubicBezTo>
                      <a:lnTo>
                        <a:pt x="238497" y="81993"/>
                      </a:lnTo>
                      <a:cubicBezTo>
                        <a:pt x="234077" y="86147"/>
                        <a:pt x="228173" y="88374"/>
                        <a:pt x="222095" y="88181"/>
                      </a:cubicBezTo>
                      <a:cubicBezTo>
                        <a:pt x="210658" y="88181"/>
                        <a:pt x="201704" y="79718"/>
                        <a:pt x="201704" y="68633"/>
                      </a:cubicBezTo>
                      <a:moveTo>
                        <a:pt x="238818" y="107298"/>
                      </a:moveTo>
                      <a:lnTo>
                        <a:pt x="262291" y="107298"/>
                      </a:lnTo>
                      <a:lnTo>
                        <a:pt x="262291" y="0"/>
                      </a:lnTo>
                      <a:lnTo>
                        <a:pt x="238580" y="5105"/>
                      </a:lnTo>
                      <a:lnTo>
                        <a:pt x="238580" y="34143"/>
                      </a:lnTo>
                      <a:cubicBezTo>
                        <a:pt x="232544" y="30739"/>
                        <a:pt x="225714" y="28978"/>
                        <a:pt x="218775" y="29037"/>
                      </a:cubicBezTo>
                      <a:cubicBezTo>
                        <a:pt x="196195" y="29037"/>
                        <a:pt x="178440" y="46393"/>
                        <a:pt x="178440" y="68577"/>
                      </a:cubicBezTo>
                      <a:cubicBezTo>
                        <a:pt x="178170" y="90221"/>
                        <a:pt x="195591" y="107985"/>
                        <a:pt x="217349" y="108253"/>
                      </a:cubicBezTo>
                      <a:cubicBezTo>
                        <a:pt x="217583" y="108256"/>
                        <a:pt x="217816" y="108257"/>
                        <a:pt x="218050" y="108256"/>
                      </a:cubicBezTo>
                      <a:cubicBezTo>
                        <a:pt x="225533" y="108292"/>
                        <a:pt x="232830" y="105943"/>
                        <a:pt x="238873" y="101555"/>
                      </a:cubicBezTo>
                      <a:close/>
                      <a:moveTo>
                        <a:pt x="131103" y="47947"/>
                      </a:moveTo>
                      <a:cubicBezTo>
                        <a:pt x="138579" y="47947"/>
                        <a:pt x="144883" y="52761"/>
                        <a:pt x="147380" y="60197"/>
                      </a:cubicBezTo>
                      <a:lnTo>
                        <a:pt x="115022" y="60197"/>
                      </a:lnTo>
                      <a:cubicBezTo>
                        <a:pt x="117365" y="52525"/>
                        <a:pt x="123237" y="47947"/>
                        <a:pt x="131103" y="47947"/>
                      </a:cubicBezTo>
                      <a:moveTo>
                        <a:pt x="91117" y="68757"/>
                      </a:moveTo>
                      <a:cubicBezTo>
                        <a:pt x="91117" y="91233"/>
                        <a:pt x="109597" y="108741"/>
                        <a:pt x="133349" y="108741"/>
                      </a:cubicBezTo>
                      <a:cubicBezTo>
                        <a:pt x="146404" y="108741"/>
                        <a:pt x="155943" y="105231"/>
                        <a:pt x="165776" y="97060"/>
                      </a:cubicBezTo>
                      <a:lnTo>
                        <a:pt x="150072" y="83186"/>
                      </a:lnTo>
                      <a:cubicBezTo>
                        <a:pt x="146404" y="86987"/>
                        <a:pt x="140978" y="89027"/>
                        <a:pt x="134534" y="89027"/>
                      </a:cubicBezTo>
                      <a:cubicBezTo>
                        <a:pt x="126240" y="89259"/>
                        <a:pt x="118657" y="84391"/>
                        <a:pt x="115455" y="76776"/>
                      </a:cubicBezTo>
                      <a:lnTo>
                        <a:pt x="170755" y="76776"/>
                      </a:lnTo>
                      <a:lnTo>
                        <a:pt x="170755" y="70908"/>
                      </a:lnTo>
                      <a:cubicBezTo>
                        <a:pt x="170755" y="46393"/>
                        <a:pt x="154186" y="28746"/>
                        <a:pt x="131592" y="28746"/>
                      </a:cubicBezTo>
                      <a:cubicBezTo>
                        <a:pt x="109587" y="28416"/>
                        <a:pt x="91480" y="45892"/>
                        <a:pt x="91148" y="67780"/>
                      </a:cubicBezTo>
                      <a:cubicBezTo>
                        <a:pt x="91143" y="68092"/>
                        <a:pt x="91142" y="68404"/>
                        <a:pt x="91145" y="68716"/>
                      </a:cubicBezTo>
                      <a:moveTo>
                        <a:pt x="50210" y="26554"/>
                      </a:moveTo>
                      <a:cubicBezTo>
                        <a:pt x="58578" y="26554"/>
                        <a:pt x="63264" y="31798"/>
                        <a:pt x="63264" y="38083"/>
                      </a:cubicBezTo>
                      <a:cubicBezTo>
                        <a:pt x="63264" y="44368"/>
                        <a:pt x="58578" y="49612"/>
                        <a:pt x="50210" y="49612"/>
                      </a:cubicBezTo>
                      <a:lnTo>
                        <a:pt x="25258" y="49612"/>
                      </a:lnTo>
                      <a:lnTo>
                        <a:pt x="25258" y="26554"/>
                      </a:lnTo>
                      <a:close/>
                      <a:moveTo>
                        <a:pt x="0" y="107243"/>
                      </a:moveTo>
                      <a:lnTo>
                        <a:pt x="25230" y="107243"/>
                      </a:lnTo>
                      <a:lnTo>
                        <a:pt x="25230" y="70034"/>
                      </a:lnTo>
                      <a:lnTo>
                        <a:pt x="44436" y="70034"/>
                      </a:lnTo>
                      <a:lnTo>
                        <a:pt x="63808" y="107243"/>
                      </a:lnTo>
                      <a:lnTo>
                        <a:pt x="92051" y="107243"/>
                      </a:lnTo>
                      <a:lnTo>
                        <a:pt x="69457" y="66385"/>
                      </a:lnTo>
                      <a:cubicBezTo>
                        <a:pt x="81205" y="61633"/>
                        <a:pt x="88867" y="50254"/>
                        <a:pt x="88816" y="37639"/>
                      </a:cubicBezTo>
                      <a:cubicBezTo>
                        <a:pt x="88816" y="19257"/>
                        <a:pt x="74297" y="5105"/>
                        <a:pt x="52553" y="5105"/>
                      </a:cubicBezTo>
                      <a:lnTo>
                        <a:pt x="0" y="51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BEDCE934-B191-FFE2-042F-355C90B45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27017" y="3271285"/>
              <a:ext cx="478831" cy="33886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EECBB37-A0D9-9F1D-9DB3-D48E9B7EFA82}"/>
                </a:ext>
              </a:extLst>
            </p:cNvPr>
            <p:cNvSpPr txBox="1"/>
            <p:nvPr/>
          </p:nvSpPr>
          <p:spPr>
            <a:xfrm flipH="1">
              <a:off x="10310644" y="4252524"/>
              <a:ext cx="10278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Productivity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D9662BC-9E12-5854-8F4F-A3C7B532CC5E}"/>
                </a:ext>
              </a:extLst>
            </p:cNvPr>
            <p:cNvSpPr txBox="1"/>
            <p:nvPr/>
          </p:nvSpPr>
          <p:spPr>
            <a:xfrm flipH="1">
              <a:off x="822254" y="4252524"/>
              <a:ext cx="7072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Control</a:t>
              </a:r>
            </a:p>
          </p:txBody>
        </p: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8E25E3C3-6AA2-9607-AB0D-AA2E21764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25414" y="3214587"/>
              <a:ext cx="424293" cy="42429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5002A26-1292-5047-CEF9-2019D8FC32AD}"/>
                </a:ext>
              </a:extLst>
            </p:cNvPr>
            <p:cNvSpPr txBox="1"/>
            <p:nvPr/>
          </p:nvSpPr>
          <p:spPr>
            <a:xfrm>
              <a:off x="1652767" y="2781394"/>
              <a:ext cx="12112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57112">
                <a:defRPr/>
              </a:pPr>
              <a:r>
                <a:rPr lang="en-US" sz="9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Virtual Machine</a:t>
              </a:r>
              <a:br>
                <a:rPr lang="en-US" sz="9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9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Scale Sets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0387ED5-F49C-0A99-4D9E-74B3578C2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7569489" y="2664366"/>
              <a:ext cx="2682655" cy="1136166"/>
            </a:xfrm>
            <a:prstGeom prst="roundRect">
              <a:avLst>
                <a:gd name="adj" fmla="val 519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54000" rIns="91427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63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>
                  <a:srgbClr val="FFFFFF"/>
                </a:buClr>
                <a:buSzPct val="90000"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>
                  <a:ln>
                    <a:noFill/>
                  </a:ln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Azure App Service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701B7E3-6564-216B-0BC1-DB64E2111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0379457" y="2664366"/>
              <a:ext cx="984464" cy="1136166"/>
            </a:xfrm>
            <a:prstGeom prst="roundRect">
              <a:avLst>
                <a:gd name="adj" fmla="val 505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54000" rIns="91427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63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>
                  <a:srgbClr val="FFFFFF"/>
                </a:buClr>
                <a:buSzPct val="90000"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>
                  <a:ln>
                    <a:noFill/>
                  </a:ln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Azure Spring Cloud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A224E716-9B0B-2C27-3D9A-77821D75E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6457711" y="2664366"/>
              <a:ext cx="984464" cy="1136166"/>
            </a:xfrm>
            <a:prstGeom prst="roundRect">
              <a:avLst>
                <a:gd name="adj" fmla="val 505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54000" rIns="91427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563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>
                  <a:srgbClr val="FFFFFF"/>
                </a:buClr>
                <a:buSzPct val="90000"/>
                <a:buFontTx/>
                <a:buNone/>
                <a:tabLst/>
                <a:defRPr/>
              </a:pPr>
              <a:r>
                <a:rPr kumimoji="0" lang="en-US" sz="900" b="1" u="none" strike="noStrike" kern="1200" cap="none" spc="0" normalizeH="0" baseline="0" noProof="0">
                  <a:ln>
                    <a:noFill/>
                  </a:ln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Azure Container Apps</a:t>
              </a:r>
            </a:p>
          </p:txBody>
        </p:sp>
        <p:pic>
          <p:nvPicPr>
            <p:cNvPr id="70" name="Picture 2" descr="Icon&#10;&#10;Description automatically generated">
              <a:extLst>
                <a:ext uri="{FF2B5EF4-FFF2-40B4-BE49-F238E27FC236}">
                  <a16:creationId xmlns:a16="http://schemas.microsoft.com/office/drawing/2014/main" id="{9CEEFD95-092B-E505-A4CC-8A0B52C85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5594" y="3273124"/>
              <a:ext cx="432190" cy="387758"/>
            </a:xfrm>
            <a:prstGeom prst="rect">
              <a:avLst/>
            </a:prstGeom>
            <a:noFill/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B810BF9-6D85-1F28-3DF7-8D4B5D6F0964}"/>
                </a:ext>
              </a:extLst>
            </p:cNvPr>
            <p:cNvSpPr txBox="1"/>
            <p:nvPr/>
          </p:nvSpPr>
          <p:spPr>
            <a:xfrm>
              <a:off x="10460973" y="2998603"/>
              <a:ext cx="821432" cy="2308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4571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cs typeface="Segoe UI"/>
                </a:rPr>
                <a:t>Spring </a:t>
              </a:r>
              <a:r>
                <a:rPr lang="en-US" sz="900">
                  <a:solidFill>
                    <a:srgbClr val="FFFFFF"/>
                  </a:solidFill>
                  <a:latin typeface="Segoe UI"/>
                  <a:cs typeface="Segoe UI"/>
                </a:rPr>
                <a:t>Apps</a:t>
              </a:r>
              <a:endParaRPr kumimoji="0" lang="en-US" sz="9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3" name="Graphic 72" descr="Azure Container Apps icon">
              <a:extLst>
                <a:ext uri="{FF2B5EF4-FFF2-40B4-BE49-F238E27FC236}">
                  <a16:creationId xmlns:a16="http://schemas.microsoft.com/office/drawing/2014/main" id="{5142EA37-3DC3-52D2-B8AC-CF58B6C9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6728943" y="3193732"/>
              <a:ext cx="442000" cy="44200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FD1187-05D7-0433-C3ED-00E8967C5A3A}"/>
                </a:ext>
              </a:extLst>
            </p:cNvPr>
            <p:cNvGrpSpPr/>
            <p:nvPr/>
          </p:nvGrpSpPr>
          <p:grpSpPr>
            <a:xfrm>
              <a:off x="1832487" y="3214587"/>
              <a:ext cx="851815" cy="421874"/>
              <a:chOff x="1945987" y="3214587"/>
              <a:chExt cx="851815" cy="421874"/>
            </a:xfrm>
          </p:grpSpPr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0D805A84-30B0-4A07-8753-E3B5B1ADC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945987" y="3219211"/>
                <a:ext cx="334344" cy="334344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7EAB2FB7-6FF2-83C2-4E67-7D8B9DB27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463458" y="3214587"/>
                <a:ext cx="334344" cy="334344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B1B82174-A48E-3892-B681-2320036FD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204723" y="3302117"/>
                <a:ext cx="334344" cy="3343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0052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2.08333E-7 0.0328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2D7A-8822-DE69-4F41-6F4D3A51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573107"/>
            <a:ext cx="9144000" cy="3711785"/>
          </a:xfrm>
        </p:spPr>
        <p:txBody>
          <a:bodyPr/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Segoe UI" pitchFamily="34" charset="0"/>
                <a:cs typeface="Segoe UI" pitchFamily="34" charset="0"/>
              </a:rPr>
              <a:t>Bruno Borges </a:t>
            </a:r>
            <a:b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Segoe UI" pitchFamily="34" charset="0"/>
                <a:cs typeface="Segoe UI" pitchFamily="34" charset="0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Principal Product Manager, Java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@</a:t>
            </a:r>
            <a:r>
              <a:rPr lang="en-US" sz="3600" kern="0" dirty="0" err="1">
                <a:solidFill>
                  <a:srgbClr val="50E6FF"/>
                </a:solidFill>
                <a:latin typeface="Segoe UI"/>
                <a:ea typeface="Segoe UI" pitchFamily="34" charset="0"/>
                <a:cs typeface="Segoe UI" pitchFamily="34" charset="0"/>
              </a:rPr>
              <a:t>brunoborges</a:t>
            </a:r>
            <a:br>
              <a:rPr lang="en-US" kern="0" spc="0" dirty="0">
                <a:ln>
                  <a:noFill/>
                </a:ln>
                <a:solidFill>
                  <a:srgbClr val="50E6FF"/>
                </a:solidFill>
                <a:latin typeface="Segoe UI"/>
                <a:ea typeface="Segoe UI" pitchFamily="34" charset="0"/>
              </a:rPr>
            </a:br>
            <a:br>
              <a:rPr lang="en-US" kern="0" spc="0" dirty="0">
                <a:ln>
                  <a:noFill/>
                </a:ln>
                <a:solidFill>
                  <a:srgbClr val="50E6FF"/>
                </a:solidFill>
                <a:latin typeface="Segoe UI"/>
                <a:ea typeface="Segoe UI" pitchFamily="34" charset="0"/>
              </a:rPr>
            </a:b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Segoe UI" pitchFamily="34" charset="0"/>
                <a:cs typeface="Segoe UI" pitchFamily="34" charset="0"/>
              </a:rPr>
              <a:t>Rory Preddy</a:t>
            </a:r>
            <a:b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Segoe UI" pitchFamily="34" charset="0"/>
                <a:cs typeface="Segoe UI" pitchFamily="34" charset="0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  <a:t>Principal Content Engineer, Java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@</a:t>
            </a:r>
            <a:r>
              <a:rPr lang="en-US" sz="3600" kern="0" dirty="0" err="1">
                <a:solidFill>
                  <a:srgbClr val="50E6FF"/>
                </a:solidFill>
                <a:latin typeface="Segoe UI"/>
                <a:ea typeface="Segoe UI" pitchFamily="34" charset="0"/>
                <a:cs typeface="Segoe UI" pitchFamily="34" charset="0"/>
              </a:rPr>
              <a:t>rorypreddy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DE336-BCFB-4534-9E4D-1ADC80976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B319D1-D944-4043-9A56-161A08903CB5}"/>
              </a:ext>
            </a:extLst>
          </p:cNvPr>
          <p:cNvSpPr txBox="1"/>
          <p:nvPr/>
        </p:nvSpPr>
        <p:spPr bwMode="blackWhite">
          <a:xfrm>
            <a:off x="6913368" y="2210205"/>
            <a:ext cx="4167132" cy="243759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4400" b="1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Code, Deploy, Scale Java your way with Microsoft</a:t>
            </a:r>
            <a:endParaRPr lang="en-US" sz="2400">
              <a:solidFill>
                <a:srgbClr val="FFFFFF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74688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0443 -0.3641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8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5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31A9364-612A-E0DA-FA4F-1BC672A4E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7612" y="1359244"/>
            <a:ext cx="3493339" cy="4077730"/>
            <a:chOff x="687612" y="1359244"/>
            <a:chExt cx="3493339" cy="4077730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2D12F2E-70B5-3D22-8299-0C894E167859}"/>
                </a:ext>
              </a:extLst>
            </p:cNvPr>
            <p:cNvSpPr/>
            <p:nvPr/>
          </p:nvSpPr>
          <p:spPr bwMode="auto">
            <a:xfrm>
              <a:off x="687612" y="1359244"/>
              <a:ext cx="3493339" cy="4077730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8231D34-F489-0EB9-6D36-087CABFE9D41}"/>
                </a:ext>
              </a:extLst>
            </p:cNvPr>
            <p:cNvSpPr txBox="1"/>
            <p:nvPr/>
          </p:nvSpPr>
          <p:spPr bwMode="blackWhite">
            <a:xfrm>
              <a:off x="1059849" y="2762355"/>
              <a:ext cx="2774865" cy="184563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lvl="1">
                <a:spcBef>
                  <a:spcPts val="400"/>
                </a:spcBef>
                <a:spcAft>
                  <a:spcPts val="1000"/>
                </a:spcAft>
                <a:defRPr/>
              </a:pPr>
              <a:r>
                <a:rPr lang="en-CA" sz="1800">
                  <a:latin typeface="Segoe UI" panose="020B0502040204020203" pitchFamily="34" charset="0"/>
                  <a:cs typeface="Segoe UI" panose="020B0502040204020203" pitchFamily="34" charset="0"/>
                </a:rPr>
                <a:t>Code using the </a:t>
              </a:r>
              <a:br>
                <a:rPr lang="en-CA" sz="180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CA" sz="1800">
                  <a:latin typeface="Segoe UI" panose="020B0502040204020203" pitchFamily="34" charset="0"/>
                  <a:cs typeface="Segoe UI" panose="020B0502040204020203" pitchFamily="34" charset="0"/>
                </a:rPr>
                <a:t>tools that make </a:t>
              </a:r>
              <a:br>
                <a:rPr lang="en-CA" sz="180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CA" sz="1800">
                  <a:latin typeface="Segoe UI" panose="020B0502040204020203" pitchFamily="34" charset="0"/>
                  <a:cs typeface="Segoe UI" panose="020B0502040204020203" pitchFamily="34" charset="0"/>
                </a:rPr>
                <a:t>Java developers the most productive and support collaboration with others.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F8D395E-395A-DD6F-F514-F51540AB2A79}"/>
                </a:ext>
              </a:extLst>
            </p:cNvPr>
            <p:cNvSpPr txBox="1"/>
            <p:nvPr/>
          </p:nvSpPr>
          <p:spPr>
            <a:xfrm>
              <a:off x="1059849" y="1708972"/>
              <a:ext cx="2420937" cy="59093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n-US" sz="3600"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Code</a:t>
              </a:r>
            </a:p>
          </p:txBody>
        </p:sp>
        <p:cxnSp>
          <p:nvCxnSpPr>
            <p:cNvPr id="90" name="Straight Connector 89" descr="Example 2 pt gradient line with shadow">
              <a:extLst>
                <a:ext uri="{FF2B5EF4-FFF2-40B4-BE49-F238E27FC236}">
                  <a16:creationId xmlns:a16="http://schemas.microsoft.com/office/drawing/2014/main" id="{3C8E6116-6CD0-4132-F9CF-60195B668B2C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1059849" y="2506128"/>
              <a:ext cx="996153" cy="0"/>
            </a:xfrm>
            <a:prstGeom prst="line">
              <a:avLst/>
            </a:prstGeom>
            <a:noFill/>
            <a:ln w="25400" cap="rnd" cmpd="sng" algn="ctr">
              <a:gradFill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0"/>
              </a:gradFill>
              <a:prstDash val="solid"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16F05D-3FDA-2430-C7BB-791241503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49330" y="1359244"/>
            <a:ext cx="3493339" cy="4077730"/>
            <a:chOff x="4349330" y="1359244"/>
            <a:chExt cx="3493339" cy="407773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DC4E0CE9-0D3D-8955-6EFD-2B77EF20EFBF}"/>
                </a:ext>
              </a:extLst>
            </p:cNvPr>
            <p:cNvSpPr/>
            <p:nvPr/>
          </p:nvSpPr>
          <p:spPr bwMode="auto">
            <a:xfrm>
              <a:off x="4349330" y="1359244"/>
              <a:ext cx="3493339" cy="4077730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2FB9A0-1B52-4CFE-5B5F-125D7F8A6D09}"/>
                </a:ext>
              </a:extLst>
            </p:cNvPr>
            <p:cNvSpPr txBox="1"/>
            <p:nvPr/>
          </p:nvSpPr>
          <p:spPr bwMode="blackWhite">
            <a:xfrm>
              <a:off x="4721567" y="2762355"/>
              <a:ext cx="2774865" cy="22595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lvl="1">
                <a:spcBef>
                  <a:spcPts val="400"/>
                </a:spcBef>
                <a:spcAft>
                  <a:spcPts val="1000"/>
                </a:spcAft>
                <a:defRPr/>
              </a:pPr>
              <a:r>
                <a:rPr lang="en-CA" sz="1800">
                  <a:latin typeface="Segoe UI" panose="020B0502040204020203" pitchFamily="34" charset="0"/>
                  <a:cs typeface="Segoe UI" panose="020B0502040204020203" pitchFamily="34" charset="0"/>
                </a:rPr>
                <a:t>Using your favorite frameworks and services without worrying about infrastructure – from fully managed to jointly supported offerings from VMWare, Red Hat, Oracle, IBM, and others.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DF2B048-6314-648B-D713-17F70AF85E0D}"/>
                </a:ext>
              </a:extLst>
            </p:cNvPr>
            <p:cNvSpPr txBox="1"/>
            <p:nvPr/>
          </p:nvSpPr>
          <p:spPr>
            <a:xfrm>
              <a:off x="4721567" y="1708972"/>
              <a:ext cx="2420937" cy="59093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n-US" sz="3600"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Deploy</a:t>
              </a:r>
            </a:p>
          </p:txBody>
        </p:sp>
        <p:cxnSp>
          <p:nvCxnSpPr>
            <p:cNvPr id="91" name="Straight Connector 90" descr="Example 2 pt gradient line with shadow">
              <a:extLst>
                <a:ext uri="{FF2B5EF4-FFF2-40B4-BE49-F238E27FC236}">
                  <a16:creationId xmlns:a16="http://schemas.microsoft.com/office/drawing/2014/main" id="{87836065-A260-A840-2264-85C09E20428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4721567" y="2506128"/>
              <a:ext cx="996153" cy="0"/>
            </a:xfrm>
            <a:prstGeom prst="line">
              <a:avLst/>
            </a:prstGeom>
            <a:noFill/>
            <a:ln w="25400" cap="rnd" cmpd="sng" algn="ctr">
              <a:gradFill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0"/>
              </a:gradFill>
              <a:prstDash val="solid"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F06EFF-C3FC-0BCE-FDC3-08D736F70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11049" y="1359244"/>
            <a:ext cx="3493339" cy="4077730"/>
            <a:chOff x="8011049" y="1359244"/>
            <a:chExt cx="3493339" cy="4077730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C4A7A101-FA79-F46B-09C1-02085BD2E31A}"/>
                </a:ext>
              </a:extLst>
            </p:cNvPr>
            <p:cNvSpPr/>
            <p:nvPr/>
          </p:nvSpPr>
          <p:spPr bwMode="auto">
            <a:xfrm>
              <a:off x="8011049" y="1359244"/>
              <a:ext cx="3493339" cy="4077730"/>
            </a:xfrm>
            <a:prstGeom prst="roundRect">
              <a:avLst>
                <a:gd name="adj" fmla="val 4875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rgbClr val="000000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5F99518-9833-5261-6279-8CF8C5FB9237}"/>
                </a:ext>
              </a:extLst>
            </p:cNvPr>
            <p:cNvSpPr txBox="1"/>
            <p:nvPr/>
          </p:nvSpPr>
          <p:spPr bwMode="blackWhite">
            <a:xfrm>
              <a:off x="8383286" y="2762355"/>
              <a:ext cx="2774865" cy="184563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lvl="1">
                <a:spcBef>
                  <a:spcPts val="400"/>
                </a:spcBef>
                <a:spcAft>
                  <a:spcPts val="1000"/>
                </a:spcAft>
                <a:defRPr/>
              </a:pPr>
              <a:r>
                <a:rPr lang="en-CA" sz="1800">
                  <a:latin typeface="Segoe UI" panose="020B0502040204020203" pitchFamily="34" charset="0"/>
                  <a:cs typeface="Segoe UI" panose="020B0502040204020203" pitchFamily="34" charset="0"/>
                </a:rPr>
                <a:t>Using a wide range of automation tools and platforms, with state-of-the-art security and monitoring features, and auto-scaling.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1FCA9CC-73B7-EB8A-0450-A4591AAFBDB0}"/>
                </a:ext>
              </a:extLst>
            </p:cNvPr>
            <p:cNvSpPr txBox="1"/>
            <p:nvPr/>
          </p:nvSpPr>
          <p:spPr>
            <a:xfrm>
              <a:off x="8383286" y="1708972"/>
              <a:ext cx="2420937" cy="59093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n-US" sz="3600">
                  <a:gradFill flip="none" rotWithShape="1">
                    <a:gsLst>
                      <a:gs pos="0">
                        <a:srgbClr val="50E6FF"/>
                      </a:gs>
                      <a:gs pos="100000">
                        <a:srgbClr val="8661C5"/>
                      </a:gs>
                    </a:gsLst>
                    <a:lin ang="2700000" scaled="1"/>
                    <a:tileRect/>
                  </a:gra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Scale</a:t>
              </a:r>
            </a:p>
          </p:txBody>
        </p:sp>
        <p:cxnSp>
          <p:nvCxnSpPr>
            <p:cNvPr id="92" name="Straight Connector 91" descr="Example 2 pt gradient line with shadow">
              <a:extLst>
                <a:ext uri="{FF2B5EF4-FFF2-40B4-BE49-F238E27FC236}">
                  <a16:creationId xmlns:a16="http://schemas.microsoft.com/office/drawing/2014/main" id="{62960490-1A64-94C7-97EA-ABCDA2FBC802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8383286" y="2506128"/>
              <a:ext cx="996153" cy="0"/>
            </a:xfrm>
            <a:prstGeom prst="line">
              <a:avLst/>
            </a:prstGeom>
            <a:noFill/>
            <a:ln w="25400" cap="rnd" cmpd="sng" algn="ctr">
              <a:gradFill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0"/>
              </a:gradFill>
              <a:prstDash val="solid"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2518098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scale">
            <a:extLst>
              <a:ext uri="{FF2B5EF4-FFF2-40B4-BE49-F238E27FC236}">
                <a16:creationId xmlns:a16="http://schemas.microsoft.com/office/drawing/2014/main" id="{15B74B22-D196-9144-D164-527D5FCEC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011049" y="1664044"/>
            <a:ext cx="3493339" cy="4422992"/>
          </a:xfrm>
          <a:prstGeom prst="roundRect">
            <a:avLst>
              <a:gd name="adj" fmla="val 4875"/>
            </a:avLst>
          </a:prstGeom>
          <a:noFill/>
          <a:ln>
            <a:solidFill>
              <a:schemeClr val="bg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cs typeface="Segoe UI" pitchFamily="34" charset="0"/>
            </a:endParaRPr>
          </a:p>
        </p:txBody>
      </p:sp>
      <p:sp>
        <p:nvSpPr>
          <p:cNvPr id="15" name="!!deploy">
            <a:extLst>
              <a:ext uri="{FF2B5EF4-FFF2-40B4-BE49-F238E27FC236}">
                <a16:creationId xmlns:a16="http://schemas.microsoft.com/office/drawing/2014/main" id="{B8393071-3CE7-6AA7-E49F-919990A68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49330" y="1664044"/>
            <a:ext cx="3493339" cy="4422992"/>
          </a:xfrm>
          <a:prstGeom prst="roundRect">
            <a:avLst>
              <a:gd name="adj" fmla="val 4875"/>
            </a:avLst>
          </a:prstGeom>
          <a:noFill/>
          <a:ln>
            <a:solidFill>
              <a:schemeClr val="bg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cs typeface="Segoe UI" pitchFamily="34" charset="0"/>
            </a:endParaRPr>
          </a:p>
        </p:txBody>
      </p:sp>
      <p:sp>
        <p:nvSpPr>
          <p:cNvPr id="66" name="!!code">
            <a:extLst>
              <a:ext uri="{FF2B5EF4-FFF2-40B4-BE49-F238E27FC236}">
                <a16:creationId xmlns:a16="http://schemas.microsoft.com/office/drawing/2014/main" id="{52D12F2E-70B5-3D22-8299-0C894E167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87612" y="1664044"/>
            <a:ext cx="3493339" cy="4422992"/>
          </a:xfrm>
          <a:prstGeom prst="roundRect">
            <a:avLst>
              <a:gd name="adj" fmla="val 4875"/>
            </a:avLst>
          </a:prstGeom>
          <a:solidFill>
            <a:schemeClr val="bg1">
              <a:lumMod val="85000"/>
              <a:lumOff val="1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231D34-F489-0EB9-6D36-087CABFE9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 bwMode="blackWhite">
          <a:xfrm>
            <a:off x="1059849" y="3067155"/>
            <a:ext cx="3121102" cy="184563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/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latin typeface="Segoe UI"/>
                <a:cs typeface="Segoe UI"/>
              </a:rPr>
              <a:t>Microsoft Build of OpenJDK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latin typeface="Segoe UI"/>
                <a:cs typeface="Segoe UI"/>
              </a:rPr>
              <a:t>IntelliJ and Eclipse IDEs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latin typeface="Segoe UI"/>
                <a:cs typeface="Segoe UI"/>
              </a:rPr>
              <a:t>Visual Studio Code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latin typeface="Segoe UI"/>
                <a:cs typeface="Segoe UI"/>
              </a:rPr>
              <a:t>GitHub </a:t>
            </a:r>
            <a:r>
              <a:rPr lang="en-CA" sz="1600" err="1">
                <a:latin typeface="Segoe UI"/>
                <a:cs typeface="Segoe UI"/>
              </a:rPr>
              <a:t>Codespaces</a:t>
            </a:r>
            <a:endParaRPr lang="en-CA" sz="1600">
              <a:latin typeface="Segoe UI"/>
              <a:cs typeface="Segoe UI"/>
            </a:endParaRP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latin typeface="Segoe UI"/>
                <a:cs typeface="Segoe UI"/>
              </a:rPr>
              <a:t>Azure SDKs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latin typeface="Segoe UI"/>
                <a:cs typeface="Segoe UI"/>
              </a:rPr>
              <a:t>Playwright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latin typeface="Segoe UI"/>
                <a:cs typeface="Segoe UI"/>
              </a:rPr>
              <a:t>Windows and WSL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F8D395E-395A-DD6F-F514-F51540AB2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59849" y="2013772"/>
            <a:ext cx="2420937" cy="5909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Code</a:t>
            </a:r>
          </a:p>
        </p:txBody>
      </p:sp>
      <p:cxnSp>
        <p:nvCxnSpPr>
          <p:cNvPr id="90" name="!!li">
            <a:extLst>
              <a:ext uri="{FF2B5EF4-FFF2-40B4-BE49-F238E27FC236}">
                <a16:creationId xmlns:a16="http://schemas.microsoft.com/office/drawing/2014/main" id="{3C8E6116-6CD0-4132-F9CF-60195B668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9849" y="2810928"/>
            <a:ext cx="996153" cy="0"/>
          </a:xfrm>
          <a:prstGeom prst="line">
            <a:avLst/>
          </a:prstGeom>
          <a:noFill/>
          <a:ln w="25400" cap="rnd" cmpd="sng" algn="ctr">
            <a:gradFill>
              <a:gsLst>
                <a:gs pos="0">
                  <a:srgbClr val="50E6FF"/>
                </a:gs>
                <a:gs pos="100000">
                  <a:srgbClr val="8661C5"/>
                </a:gs>
              </a:gsLst>
              <a:lin ang="2700000" scaled="0"/>
            </a:gradFill>
            <a:prstDash val="solid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7CBBA08F-CA6E-F069-DF4B-F8D561A01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8263" y="601821"/>
            <a:ext cx="11018520" cy="55399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CA" sz="4000" b="1">
                <a:ln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cs typeface="+mn-cs"/>
              </a:rPr>
              <a:t>Java Your Way with Microsoft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BE6EA3-7A0D-88FC-6E4C-7D0D4FE2C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1567" y="2013772"/>
            <a:ext cx="2420937" cy="4247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Deploy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0F9197-3D0F-5D15-91A9-2F79B5AF5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3286" y="2013772"/>
            <a:ext cx="2420937" cy="4247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2361887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08333E-7 7.40741E-7 L -2.08333E-7 0.03287 " pathEditMode="relative" rAng="0" ptsTypes="AA">
                                      <p:cBhvr>
                                        <p:cTn id="49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66" grpId="0" animBg="1"/>
      <p:bldP spid="66" grpId="1" animBg="1"/>
      <p:bldP spid="57" grpId="0"/>
      <p:bldP spid="57" grpId="1"/>
      <p:bldP spid="59" grpId="0"/>
      <p:bldP spid="59" grpId="1"/>
      <p:bldP spid="17" grpId="0"/>
      <p:bldP spid="17" grpId="1"/>
      <p:bldP spid="22" grpId="0"/>
      <p:bldP spid="22" grpId="1"/>
      <p:bldP spid="27" grpId="0"/>
      <p:bldP spid="2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scale">
            <a:extLst>
              <a:ext uri="{FF2B5EF4-FFF2-40B4-BE49-F238E27FC236}">
                <a16:creationId xmlns:a16="http://schemas.microsoft.com/office/drawing/2014/main" id="{299E855C-32B3-EE0A-C0AA-94697F52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011049" y="1664044"/>
            <a:ext cx="3493339" cy="4422992"/>
          </a:xfrm>
          <a:prstGeom prst="roundRect">
            <a:avLst>
              <a:gd name="adj" fmla="val 4875"/>
            </a:avLst>
          </a:prstGeom>
          <a:noFill/>
          <a:ln>
            <a:solidFill>
              <a:schemeClr val="bg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cs typeface="Segoe UI" pitchFamily="34" charset="0"/>
            </a:endParaRPr>
          </a:p>
        </p:txBody>
      </p:sp>
      <p:sp>
        <p:nvSpPr>
          <p:cNvPr id="18" name="!!code">
            <a:extLst>
              <a:ext uri="{FF2B5EF4-FFF2-40B4-BE49-F238E27FC236}">
                <a16:creationId xmlns:a16="http://schemas.microsoft.com/office/drawing/2014/main" id="{6A57ECDA-4658-121F-2284-60AEE0D2B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87612" y="1664044"/>
            <a:ext cx="3493339" cy="4422992"/>
          </a:xfrm>
          <a:prstGeom prst="roundRect">
            <a:avLst>
              <a:gd name="adj" fmla="val 4875"/>
            </a:avLst>
          </a:prstGeom>
          <a:noFill/>
          <a:ln>
            <a:solidFill>
              <a:schemeClr val="bg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F8D395E-395A-DD6F-F514-F51540AB2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59849" y="2013772"/>
            <a:ext cx="2420937" cy="4247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Code</a:t>
            </a:r>
          </a:p>
        </p:txBody>
      </p:sp>
      <p:sp>
        <p:nvSpPr>
          <p:cNvPr id="20" name="!!deploy">
            <a:extLst>
              <a:ext uri="{FF2B5EF4-FFF2-40B4-BE49-F238E27FC236}">
                <a16:creationId xmlns:a16="http://schemas.microsoft.com/office/drawing/2014/main" id="{E15C44D5-919C-377E-D3E2-5ACCE6DB6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49330" y="1664044"/>
            <a:ext cx="3493339" cy="4422992"/>
          </a:xfrm>
          <a:prstGeom prst="roundRect">
            <a:avLst>
              <a:gd name="adj" fmla="val 4875"/>
            </a:avLst>
          </a:prstGeom>
          <a:solidFill>
            <a:schemeClr val="bg1">
              <a:lumMod val="85000"/>
              <a:lumOff val="1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573F19-C8DB-99AB-8766-6B3C70D59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 bwMode="blackWhite">
          <a:xfrm>
            <a:off x="4721567" y="3067155"/>
            <a:ext cx="2420937" cy="184563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/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GitHub Actions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DevOps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CLI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Apache Maven and Gradle plugins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BE6EA3-7A0D-88FC-6E4C-7D0D4FE2C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1567" y="2013772"/>
            <a:ext cx="2420937" cy="5909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Deploy</a:t>
            </a:r>
          </a:p>
        </p:txBody>
      </p:sp>
      <p:cxnSp>
        <p:nvCxnSpPr>
          <p:cNvPr id="23" name="!!2">
            <a:extLst>
              <a:ext uri="{FF2B5EF4-FFF2-40B4-BE49-F238E27FC236}">
                <a16:creationId xmlns:a16="http://schemas.microsoft.com/office/drawing/2014/main" id="{B73E682C-69AD-DA62-FC8A-4F90F035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21567" y="2810928"/>
            <a:ext cx="996153" cy="0"/>
          </a:xfrm>
          <a:prstGeom prst="line">
            <a:avLst/>
          </a:prstGeom>
          <a:noFill/>
          <a:ln w="25400" cap="rnd" cmpd="sng" algn="ctr">
            <a:gradFill>
              <a:gsLst>
                <a:gs pos="0">
                  <a:srgbClr val="50E6FF"/>
                </a:gs>
                <a:gs pos="100000">
                  <a:srgbClr val="8661C5"/>
                </a:gs>
              </a:gsLst>
              <a:lin ang="2700000" scaled="0"/>
            </a:gradFill>
            <a:prstDash val="solid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F9FD4E-C5FA-6287-9655-ADB634CF3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3286" y="2013772"/>
            <a:ext cx="2420937" cy="4247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5B860FB-F5DC-8AA4-590F-37FEA161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8263" y="601821"/>
            <a:ext cx="11018520" cy="55399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CA" sz="4000" b="1">
                <a:ln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cs typeface="+mn-cs"/>
              </a:rPr>
              <a:t>Java Your Way with Microsoft</a:t>
            </a:r>
          </a:p>
        </p:txBody>
      </p:sp>
    </p:spTree>
    <p:extLst>
      <p:ext uri="{BB962C8B-B14F-4D97-AF65-F5344CB8AC3E}">
        <p14:creationId xmlns:p14="http://schemas.microsoft.com/office/powerpoint/2010/main" val="3240933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deploy">
            <a:extLst>
              <a:ext uri="{FF2B5EF4-FFF2-40B4-BE49-F238E27FC236}">
                <a16:creationId xmlns:a16="http://schemas.microsoft.com/office/drawing/2014/main" id="{5F8EA904-6C31-171E-0B2F-BF5164E6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49330" y="1664044"/>
            <a:ext cx="3493339" cy="4422992"/>
          </a:xfrm>
          <a:prstGeom prst="roundRect">
            <a:avLst>
              <a:gd name="adj" fmla="val 4875"/>
            </a:avLst>
          </a:prstGeom>
          <a:noFill/>
          <a:ln>
            <a:solidFill>
              <a:schemeClr val="bg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cs typeface="Segoe UI" pitchFamily="34" charset="0"/>
            </a:endParaRPr>
          </a:p>
        </p:txBody>
      </p:sp>
      <p:sp>
        <p:nvSpPr>
          <p:cNvPr id="35" name="!!code">
            <a:extLst>
              <a:ext uri="{FF2B5EF4-FFF2-40B4-BE49-F238E27FC236}">
                <a16:creationId xmlns:a16="http://schemas.microsoft.com/office/drawing/2014/main" id="{A40CE36E-16C6-95DC-DB4B-2519A9C7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87612" y="1664044"/>
            <a:ext cx="3493339" cy="4422992"/>
          </a:xfrm>
          <a:prstGeom prst="roundRect">
            <a:avLst>
              <a:gd name="adj" fmla="val 4875"/>
            </a:avLst>
          </a:prstGeom>
          <a:noFill/>
          <a:ln>
            <a:solidFill>
              <a:schemeClr val="bg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!!scale">
            <a:extLst>
              <a:ext uri="{FF2B5EF4-FFF2-40B4-BE49-F238E27FC236}">
                <a16:creationId xmlns:a16="http://schemas.microsoft.com/office/drawing/2014/main" id="{B7F26C94-1330-4281-289B-AA22FB54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011049" y="1664044"/>
            <a:ext cx="3493339" cy="4422992"/>
          </a:xfrm>
          <a:prstGeom prst="roundRect">
            <a:avLst>
              <a:gd name="adj" fmla="val 4875"/>
            </a:avLst>
          </a:prstGeom>
          <a:solidFill>
            <a:schemeClr val="bg1">
              <a:lumMod val="85000"/>
              <a:lumOff val="1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49851F-BAC6-7080-1FC2-12CDB3847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 bwMode="blackWhite">
          <a:xfrm>
            <a:off x="8383286" y="3067155"/>
            <a:ext cx="2867420" cy="287644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/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Functions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App Service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Container Apps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Kubernetes Service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Spring Cloud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Red Hat OpenShift</a:t>
            </a:r>
          </a:p>
          <a:p>
            <a:pPr marL="285750" lvl="1" indent="-285750">
              <a:spcBef>
                <a:spcPts val="400"/>
              </a:spcBef>
              <a:spcAft>
                <a:spcPts val="800"/>
              </a:spcAft>
              <a:buFont typeface=".PingFang TC Regular"/>
              <a:buChar char="・"/>
              <a:defRPr/>
            </a:pPr>
            <a:r>
              <a:rPr lang="en-CA" sz="1600">
                <a:cs typeface="Segoe UI"/>
              </a:rPr>
              <a:t>Azure App Insights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0F9197-3D0F-5D15-91A9-2F79B5AF5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3286" y="2013772"/>
            <a:ext cx="2420937" cy="5909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6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8EAB808-6021-2178-99A6-D5C718D0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8263" y="601821"/>
            <a:ext cx="11018520" cy="55399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CA" sz="4000" b="1">
                <a:ln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cs typeface="+mn-cs"/>
              </a:rPr>
              <a:t>Java Your Way with Microsoft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D6B7C3-AC56-3E07-57B1-E1DC9176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1567" y="2013772"/>
            <a:ext cx="2420937" cy="4247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Deploy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03FC92-474F-7503-056C-718794AF1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59849" y="2013772"/>
            <a:ext cx="2420937" cy="4247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Code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C78D05-A270-8B9D-8B22-906EB89EF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83286" y="2810928"/>
            <a:ext cx="996153" cy="0"/>
          </a:xfrm>
          <a:prstGeom prst="line">
            <a:avLst/>
          </a:prstGeom>
          <a:noFill/>
          <a:ln w="25400" cap="rnd" cmpd="sng" algn="ctr">
            <a:gradFill>
              <a:gsLst>
                <a:gs pos="0">
                  <a:srgbClr val="50E6FF"/>
                </a:gs>
                <a:gs pos="100000">
                  <a:srgbClr val="8661C5"/>
                </a:gs>
              </a:gsLst>
              <a:lin ang="2700000" scaled="0"/>
            </a:gradFill>
            <a:prstDash val="solid"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06498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DFCC36-ECA3-C06A-93C4-94769062C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White">
          <a:xfrm>
            <a:off x="6096000" y="292100"/>
            <a:ext cx="5806440" cy="6272784"/>
          </a:xfrm>
          <a:prstGeom prst="roundRect">
            <a:avLst>
              <a:gd name="adj" fmla="val 1078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346AD-0D2A-E212-3676-6D78925EEB14}"/>
              </a:ext>
            </a:extLst>
          </p:cNvPr>
          <p:cNvSpPr txBox="1"/>
          <p:nvPr/>
        </p:nvSpPr>
        <p:spPr bwMode="blackWhite">
          <a:xfrm>
            <a:off x="6681642" y="719172"/>
            <a:ext cx="4434840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>
                <a:ln>
                  <a:noFill/>
                </a:ln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effectLst/>
                <a:uLnTx/>
                <a:uFillTx/>
                <a:latin typeface="Segoe UI Semibold"/>
                <a:ea typeface="+mn-ea"/>
                <a:cs typeface="+mn-cs"/>
              </a:rPr>
              <a:t>Recap</a:t>
            </a:r>
          </a:p>
        </p:txBody>
      </p:sp>
      <p:cxnSp>
        <p:nvCxnSpPr>
          <p:cNvPr id="9" name="!!line" descr="line">
            <a:extLst>
              <a:ext uri="{FF2B5EF4-FFF2-40B4-BE49-F238E27FC236}">
                <a16:creationId xmlns:a16="http://schemas.microsoft.com/office/drawing/2014/main" id="{C9808166-6F4D-0C64-3D06-E475BA0FEFCB}"/>
              </a:ext>
            </a:extLst>
          </p:cNvPr>
          <p:cNvCxnSpPr/>
          <p:nvPr/>
        </p:nvCxnSpPr>
        <p:spPr>
          <a:xfrm>
            <a:off x="6096000" y="159234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line">
            <a:extLst>
              <a:ext uri="{FF2B5EF4-FFF2-40B4-BE49-F238E27FC236}">
                <a16:creationId xmlns:a16="http://schemas.microsoft.com/office/drawing/2014/main" id="{878BDC03-024A-87D4-A8A1-D78082162A21}"/>
              </a:ext>
            </a:extLst>
          </p:cNvPr>
          <p:cNvCxnSpPr/>
          <p:nvPr/>
        </p:nvCxnSpPr>
        <p:spPr>
          <a:xfrm>
            <a:off x="6096000" y="2256387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 descr="line">
            <a:extLst>
              <a:ext uri="{FF2B5EF4-FFF2-40B4-BE49-F238E27FC236}">
                <a16:creationId xmlns:a16="http://schemas.microsoft.com/office/drawing/2014/main" id="{9B8DC781-6192-B250-4533-DADF28B95989}"/>
              </a:ext>
            </a:extLst>
          </p:cNvPr>
          <p:cNvCxnSpPr/>
          <p:nvPr/>
        </p:nvCxnSpPr>
        <p:spPr>
          <a:xfrm>
            <a:off x="6096000" y="292043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4CC47A-F849-F8DC-B84A-5A9AD6B9719B}"/>
              </a:ext>
            </a:extLst>
          </p:cNvPr>
          <p:cNvSpPr txBox="1"/>
          <p:nvPr/>
        </p:nvSpPr>
        <p:spPr bwMode="blackWhite">
          <a:xfrm>
            <a:off x="6681642" y="1770476"/>
            <a:ext cx="4424829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1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Microsoft Loves Java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E9294-D67C-C08D-13EE-3559353420F8}"/>
              </a:ext>
            </a:extLst>
          </p:cNvPr>
          <p:cNvSpPr txBox="1"/>
          <p:nvPr/>
        </p:nvSpPr>
        <p:spPr bwMode="blackWhite">
          <a:xfrm>
            <a:off x="6681642" y="2434521"/>
            <a:ext cx="429007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1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Microsoft is part of the Java Community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B14674-3A24-37A0-78BC-B2B343ED8AF4}"/>
              </a:ext>
            </a:extLst>
          </p:cNvPr>
          <p:cNvSpPr txBox="1"/>
          <p:nvPr/>
        </p:nvSpPr>
        <p:spPr bwMode="blackWhite">
          <a:xfrm>
            <a:off x="6681642" y="3098566"/>
            <a:ext cx="4184595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1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Microsoft is contributing to Java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8A5FF1-6D98-52DF-2122-797E0B9F46C2}"/>
              </a:ext>
            </a:extLst>
          </p:cNvPr>
          <p:cNvSpPr txBox="1"/>
          <p:nvPr/>
        </p:nvSpPr>
        <p:spPr bwMode="blackWhite">
          <a:xfrm>
            <a:off x="6681642" y="3762611"/>
            <a:ext cx="4184594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1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Microsoft uses lots of Java</a:t>
            </a:r>
          </a:p>
        </p:txBody>
      </p:sp>
      <p:cxnSp>
        <p:nvCxnSpPr>
          <p:cNvPr id="27" name="Straight Connector 26" descr="line">
            <a:extLst>
              <a:ext uri="{FF2B5EF4-FFF2-40B4-BE49-F238E27FC236}">
                <a16:creationId xmlns:a16="http://schemas.microsoft.com/office/drawing/2014/main" id="{8AADB7D3-ABAC-D62F-7DCB-AB8EB817EC9B}"/>
              </a:ext>
            </a:extLst>
          </p:cNvPr>
          <p:cNvCxnSpPr/>
          <p:nvPr/>
        </p:nvCxnSpPr>
        <p:spPr>
          <a:xfrm>
            <a:off x="6096000" y="3584477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2A972FB-07C8-A8F3-04F4-DC25F28616AD}"/>
              </a:ext>
            </a:extLst>
          </p:cNvPr>
          <p:cNvSpPr txBox="1"/>
          <p:nvPr/>
        </p:nvSpPr>
        <p:spPr bwMode="blackWhite">
          <a:xfrm>
            <a:off x="6681642" y="4426656"/>
            <a:ext cx="4989658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1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Java + Visual Studio Code / </a:t>
            </a:r>
            <a:r>
              <a:rPr kumimoji="0" lang="en-US" sz="2000" b="0" i="0" u="none" strike="noStrike" kern="1200" cap="none" spc="-50" normalizeH="0" baseline="0" noProof="0" err="1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Github</a:t>
            </a: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 / Azure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BB6830-DD13-D910-12FA-9358F254F809}"/>
              </a:ext>
            </a:extLst>
          </p:cNvPr>
          <p:cNvSpPr txBox="1"/>
          <p:nvPr/>
        </p:nvSpPr>
        <p:spPr bwMode="blackWhite">
          <a:xfrm>
            <a:off x="6681642" y="5090701"/>
            <a:ext cx="4184595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1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Playwright for testing Java Apps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A338F7-B987-DCA0-0579-FDDB76EDC3C3}"/>
              </a:ext>
            </a:extLst>
          </p:cNvPr>
          <p:cNvSpPr txBox="1"/>
          <p:nvPr/>
        </p:nvSpPr>
        <p:spPr bwMode="blackWhite">
          <a:xfrm>
            <a:off x="6681642" y="5754751"/>
            <a:ext cx="4184594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1" indent="0" algn="l" defTabSz="9143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0" normalizeH="0" baseline="0" noProof="0">
                <a:ln>
                  <a:noFill/>
                </a:ln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Azure Container Apps for Java Apps</a:t>
            </a:r>
          </a:p>
        </p:txBody>
      </p:sp>
      <p:cxnSp>
        <p:nvCxnSpPr>
          <p:cNvPr id="49" name="Straight Connector 48" descr="line">
            <a:extLst>
              <a:ext uri="{FF2B5EF4-FFF2-40B4-BE49-F238E27FC236}">
                <a16:creationId xmlns:a16="http://schemas.microsoft.com/office/drawing/2014/main" id="{BB961C0B-C8C8-A6F6-1B86-64EE0200A6A8}"/>
              </a:ext>
            </a:extLst>
          </p:cNvPr>
          <p:cNvCxnSpPr/>
          <p:nvPr/>
        </p:nvCxnSpPr>
        <p:spPr>
          <a:xfrm>
            <a:off x="6096000" y="424852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 descr="line">
            <a:extLst>
              <a:ext uri="{FF2B5EF4-FFF2-40B4-BE49-F238E27FC236}">
                <a16:creationId xmlns:a16="http://schemas.microsoft.com/office/drawing/2014/main" id="{223EF33B-39F3-1036-95C3-E06C7455B184}"/>
              </a:ext>
            </a:extLst>
          </p:cNvPr>
          <p:cNvCxnSpPr/>
          <p:nvPr/>
        </p:nvCxnSpPr>
        <p:spPr>
          <a:xfrm>
            <a:off x="6096000" y="4912567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 descr="line">
            <a:extLst>
              <a:ext uri="{FF2B5EF4-FFF2-40B4-BE49-F238E27FC236}">
                <a16:creationId xmlns:a16="http://schemas.microsoft.com/office/drawing/2014/main" id="{7D79176F-63D4-C612-A52F-2CD32F443A89}"/>
              </a:ext>
            </a:extLst>
          </p:cNvPr>
          <p:cNvCxnSpPr/>
          <p:nvPr/>
        </p:nvCxnSpPr>
        <p:spPr>
          <a:xfrm>
            <a:off x="6096000" y="557661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44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40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50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60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65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23633 -0.4534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268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7" grpId="0"/>
      <p:bldP spid="17" grpId="1"/>
      <p:bldP spid="19" grpId="0"/>
      <p:bldP spid="19" grpId="1"/>
      <p:bldP spid="22" grpId="0"/>
      <p:bldP spid="22" grpId="1"/>
      <p:bldP spid="26" grpId="0"/>
      <p:bldP spid="26" grpId="1"/>
      <p:bldP spid="41" grpId="0"/>
      <p:bldP spid="41" grpId="1"/>
      <p:bldP spid="44" grpId="0"/>
      <p:bldP spid="44" grpId="1"/>
      <p:bldP spid="48" grpId="0"/>
      <p:bldP spid="4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DE336-BCFB-4534-9E4D-1ADC80976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B319D1-D944-4043-9A56-161A08903CB5}"/>
              </a:ext>
            </a:extLst>
          </p:cNvPr>
          <p:cNvSpPr txBox="1"/>
          <p:nvPr/>
        </p:nvSpPr>
        <p:spPr bwMode="blackWhite">
          <a:xfrm>
            <a:off x="7168133" y="1413198"/>
            <a:ext cx="3495105" cy="149579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600" b="1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Segoe UI Semibold"/>
              </a:rPr>
              <a:t>Microsoft Documentation Hub for Java</a:t>
            </a:r>
          </a:p>
        </p:txBody>
      </p:sp>
      <p:pic>
        <p:nvPicPr>
          <p:cNvPr id="9" name="Picture 8" descr="docs.microsoft.com/java website">
            <a:extLst>
              <a:ext uri="{FF2B5EF4-FFF2-40B4-BE49-F238E27FC236}">
                <a16:creationId xmlns:a16="http://schemas.microsoft.com/office/drawing/2014/main" id="{9DEE9DD9-A2FF-0C5D-82EA-080CDE04E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79" b="37509"/>
          <a:stretch/>
        </p:blipFill>
        <p:spPr>
          <a:xfrm>
            <a:off x="7074823" y="3648635"/>
            <a:ext cx="4028928" cy="2295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6714F-4738-A1E4-05C4-7AF51B8E43AC}"/>
              </a:ext>
            </a:extLst>
          </p:cNvPr>
          <p:cNvSpPr txBox="1"/>
          <p:nvPr/>
        </p:nvSpPr>
        <p:spPr>
          <a:xfrm>
            <a:off x="7168134" y="3083506"/>
            <a:ext cx="2931456" cy="28268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/>
          <a:p>
            <a:pPr marL="9525" lvl="1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b="1" kern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docs.microsoft.com</a:t>
            </a:r>
            <a:r>
              <a:rPr lang="en-US" sz="1800" b="1" kern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/java</a:t>
            </a:r>
          </a:p>
        </p:txBody>
      </p:sp>
    </p:spTree>
    <p:extLst>
      <p:ext uri="{BB962C8B-B14F-4D97-AF65-F5344CB8AC3E}">
        <p14:creationId xmlns:p14="http://schemas.microsoft.com/office/powerpoint/2010/main" val="3888809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0443 -0.3641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8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5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20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DE336-BCFB-4534-9E4D-1ADC80976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A7BDD-68A5-F84E-3B25-5A87BB4588F9}"/>
              </a:ext>
            </a:extLst>
          </p:cNvPr>
          <p:cNvSpPr txBox="1"/>
          <p:nvPr/>
        </p:nvSpPr>
        <p:spPr>
          <a:xfrm>
            <a:off x="7192963" y="1892181"/>
            <a:ext cx="3914138" cy="30736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3428" rIns="0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defTabSz="932384">
              <a:spcBef>
                <a:spcPts val="3600"/>
              </a:spcBef>
              <a:spcAft>
                <a:spcPts val="0"/>
              </a:spcAft>
              <a:buSzPct val="90000"/>
              <a:defRPr sz="2800">
                <a:ln w="3175">
                  <a:noFill/>
                </a:ln>
                <a:gradFill flip="none" rotWithShape="1">
                  <a:gsLst>
                    <a:gs pos="100000">
                      <a:srgbClr val="50E6FF"/>
                    </a:gs>
                    <a:gs pos="0">
                      <a:srgbClr val="0078D4"/>
                    </a:gs>
                  </a:gsLst>
                  <a:lin ang="18900000" scaled="1"/>
                  <a:tileRect/>
                </a:gradFill>
                <a:latin typeface="Segoe UI Semibold"/>
                <a:cs typeface="Segoe UI" pitchFamily="34" charset="0"/>
              </a:defRPr>
            </a:lvl1pPr>
            <a:lvl2pPr marL="0" lvl="1" defTabSz="914102" fontAlgn="base">
              <a:spcBef>
                <a:spcPts val="1600"/>
              </a:spcBef>
              <a:defRPr>
                <a:ln w="3175">
                  <a:noFill/>
                </a:ln>
                <a:gradFill>
                  <a:gsLst>
                    <a:gs pos="54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cs typeface="Segoe UI" pitchFamily="34" charset="0"/>
              </a:defRPr>
            </a:lvl2pPr>
            <a:lvl3pPr marL="0" lvl="2" indent="-914367" defTabSz="914102" fontAlgn="base">
              <a:defRPr>
                <a:ln w="3175">
                  <a:noFill/>
                </a:ln>
                <a:gradFill flip="none" rotWithShape="1">
                  <a:gsLst>
                    <a:gs pos="100000">
                      <a:srgbClr val="50E6FF"/>
                    </a:gs>
                    <a:gs pos="0">
                      <a:srgbClr val="0078D4"/>
                    </a:gs>
                  </a:gsLst>
                  <a:lin ang="18900000" scaled="1"/>
                  <a:tileRect/>
                </a:gradFill>
                <a:latin typeface="Segoe UI Semibold"/>
                <a:cs typeface="Segoe UI" pitchFamily="34" charset="0"/>
              </a:defRPr>
            </a:lvl3pPr>
            <a:lvl4pPr marL="0" lvl="3">
              <a:spcBef>
                <a:spcPts val="1600"/>
              </a:spcBef>
              <a:defRPr>
                <a:ln w="3175">
                  <a:noFill/>
                </a:ln>
                <a:gradFill flip="none" rotWithShape="1">
                  <a:gsLst>
                    <a:gs pos="100000">
                      <a:srgbClr val="50E6FF"/>
                    </a:gs>
                    <a:gs pos="0">
                      <a:srgbClr val="0078D4"/>
                    </a:gs>
                  </a:gsLst>
                  <a:lin ang="18900000" scaled="1"/>
                  <a:tileRect/>
                </a:gradFill>
                <a:latin typeface="Segoe UI Semibold"/>
                <a:cs typeface="Segoe UI" pitchFamily="34" charset="0"/>
              </a:defRPr>
            </a:lvl4pPr>
            <a:lvl5pPr marL="0" lvl="4">
              <a:defRPr>
                <a:ln w="3175">
                  <a:noFill/>
                </a:ln>
                <a:gradFill>
                  <a:gsLst>
                    <a:gs pos="54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cs typeface="Segoe UI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32742">
              <a:lnSpc>
                <a:spcPct val="90000"/>
              </a:lnSpc>
              <a:spcBef>
                <a:spcPct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kern="0" spc="-50">
                <a:gradFill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</a:gradFill>
                <a:latin typeface="+mj-lt"/>
                <a:cs typeface="+mn-cs"/>
              </a:rPr>
              <a:t>Get in touch!</a:t>
            </a:r>
            <a:br>
              <a:rPr lang="en-US" sz="4000" b="1" kern="0" spc="-50">
                <a:latin typeface="+mj-lt"/>
                <a:cs typeface="+mn-cs"/>
              </a:rPr>
            </a:br>
            <a:endParaRPr lang="en-US" sz="4000" b="1" kern="0" spc="-50">
              <a:gradFill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1"/>
              </a:gradFill>
              <a:latin typeface="+mj-lt"/>
              <a:cs typeface="+mn-cs"/>
            </a:endParaRPr>
          </a:p>
          <a:p>
            <a:pPr defTabSz="932742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chemeClr val="bg1"/>
                </a:solidFill>
                <a:latin typeface="+mn-lt"/>
                <a:cs typeface="Segoe UI"/>
              </a:rPr>
              <a:t>Twitter</a:t>
            </a:r>
          </a:p>
          <a:p>
            <a:pPr defTabSz="932742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>
                <a:gradFill flip="none" rotWithShape="1">
                  <a:gsLst>
                    <a:gs pos="100000">
                      <a:srgbClr val="8661C5"/>
                    </a:gs>
                    <a:gs pos="0">
                      <a:srgbClr val="50E6FF"/>
                    </a:gs>
                  </a:gsLst>
                  <a:lin ang="2700000" scaled="1"/>
                  <a:tileRect/>
                </a:gradFill>
                <a:cs typeface="Segoe UI"/>
              </a:rPr>
              <a:t>@</a:t>
            </a:r>
            <a:r>
              <a:rPr lang="en-US" sz="2000" err="1">
                <a:gradFill flip="none" rotWithShape="1">
                  <a:gsLst>
                    <a:gs pos="100000">
                      <a:srgbClr val="8661C5"/>
                    </a:gs>
                    <a:gs pos="0">
                      <a:srgbClr val="50E6FF"/>
                    </a:gs>
                  </a:gsLst>
                  <a:lin ang="2700000" scaled="1"/>
                  <a:tileRect/>
                </a:gradFill>
                <a:cs typeface="Segoe UI"/>
              </a:rPr>
              <a:t>JavaAtMicrosoft</a:t>
            </a:r>
            <a:endParaRPr lang="en-US" sz="2000" kern="0">
              <a:solidFill>
                <a:schemeClr val="bg1"/>
              </a:solidFill>
              <a:cs typeface="Segoe UI"/>
            </a:endParaRPr>
          </a:p>
          <a:p>
            <a:pPr defTabSz="932742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>
                <a:solidFill>
                  <a:schemeClr val="bg1"/>
                </a:solidFill>
                <a:cs typeface="Segoe UI"/>
              </a:rPr>
              <a:t>Java at Microsoft Blog</a:t>
            </a:r>
            <a:br>
              <a:rPr lang="en-US" sz="2000" kern="0"/>
            </a:br>
            <a:r>
              <a:rPr lang="en-US" sz="2000" kern="0" err="1">
                <a:gradFill flip="none" rotWithShape="1">
                  <a:gsLst>
                    <a:gs pos="100000">
                      <a:srgbClr val="8661C5"/>
                    </a:gs>
                    <a:gs pos="0">
                      <a:srgbClr val="50E6FF"/>
                    </a:gs>
                  </a:gsLst>
                  <a:lin ang="2700000" scaled="1"/>
                  <a:tileRect/>
                </a:gradFill>
                <a:cs typeface="Segoe UI"/>
              </a:rPr>
              <a:t>devblogs.microsoft.com</a:t>
            </a:r>
            <a:r>
              <a:rPr lang="en-US" sz="2000" kern="0">
                <a:gradFill flip="none" rotWithShape="1">
                  <a:gsLst>
                    <a:gs pos="100000">
                      <a:srgbClr val="8661C5"/>
                    </a:gs>
                    <a:gs pos="0">
                      <a:srgbClr val="50E6FF"/>
                    </a:gs>
                  </a:gsLst>
                  <a:lin ang="2700000" scaled="1"/>
                  <a:tileRect/>
                </a:gradFill>
                <a:cs typeface="Segoe UI"/>
              </a:rPr>
              <a:t>/java/</a:t>
            </a:r>
            <a:endParaRPr lang="en-US" sz="2000"/>
          </a:p>
          <a:p>
            <a:pPr defTabSz="93274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US" sz="1800" kern="0"/>
            </a:br>
            <a:endParaRPr lang="en-US" sz="1800" kern="0">
              <a:gradFill flip="none" rotWithShape="1">
                <a:gsLst>
                  <a:gs pos="100000">
                    <a:srgbClr val="8661C5"/>
                  </a:gs>
                  <a:gs pos="0">
                    <a:srgbClr val="50E6FF"/>
                  </a:gs>
                </a:gsLst>
                <a:lin ang="2700000" scaled="1"/>
                <a:tileRect/>
              </a:gradFill>
            </a:endParaRPr>
          </a:p>
          <a:p>
            <a:pPr defTabSz="932742">
              <a:lnSpc>
                <a:spcPct val="90000"/>
              </a:lnSpc>
              <a:spcBef>
                <a:spcPct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70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30000" decel="7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023 L -0.0013 0.0013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E719F76-6F1A-97C3-AAF3-1BE9E56FC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White">
          <a:xfrm>
            <a:off x="6096000" y="292100"/>
            <a:ext cx="5806440" cy="6272784"/>
          </a:xfrm>
          <a:prstGeom prst="roundRect">
            <a:avLst>
              <a:gd name="adj" fmla="val 1078"/>
            </a:avLst>
          </a:prstGeom>
          <a:solidFill>
            <a:srgbClr val="FFFFFF"/>
          </a:solidFill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0DEE83-5701-BF8D-13FF-ED193AFA7BB3}"/>
              </a:ext>
            </a:extLst>
          </p:cNvPr>
          <p:cNvSpPr txBox="1"/>
          <p:nvPr/>
        </p:nvSpPr>
        <p:spPr bwMode="blackWhite">
          <a:xfrm>
            <a:off x="6456091" y="725638"/>
            <a:ext cx="5086258" cy="77559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Microsoft is part of </a:t>
            </a:r>
            <a:br>
              <a:rPr lang="en-US" sz="28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 Java Community Process</a:t>
            </a:r>
          </a:p>
        </p:txBody>
      </p:sp>
      <p:pic>
        <p:nvPicPr>
          <p:cNvPr id="24" name="Picture 23" descr="screenshot">
            <a:extLst>
              <a:ext uri="{FF2B5EF4-FFF2-40B4-BE49-F238E27FC236}">
                <a16:creationId xmlns:a16="http://schemas.microsoft.com/office/drawing/2014/main" id="{442A3CD9-6E4B-A39C-685E-BC9F9051F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45"/>
          <a:stretch/>
        </p:blipFill>
        <p:spPr>
          <a:xfrm>
            <a:off x="6459035" y="1856095"/>
            <a:ext cx="5083314" cy="427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672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1.25E-6 0.03541 " pathEditMode="relative" rAng="0" ptsTypes="AA">
                                      <p:cBhvr>
                                        <p:cTn id="12" dur="7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26633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D37020-9919-4402-B4C3-ADBF1B0EADE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Microsoft Build</a:t>
            </a:r>
          </a:p>
        </p:txBody>
      </p:sp>
    </p:spTree>
    <p:extLst>
      <p:ext uri="{BB962C8B-B14F-4D97-AF65-F5344CB8AC3E}">
        <p14:creationId xmlns:p14="http://schemas.microsoft.com/office/powerpoint/2010/main" val="13395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4E4D00-78EF-C109-7FB4-352FB7CD0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White">
          <a:xfrm>
            <a:off x="6096000" y="292100"/>
            <a:ext cx="5806440" cy="6272784"/>
          </a:xfrm>
          <a:prstGeom prst="roundRect">
            <a:avLst>
              <a:gd name="adj" fmla="val 1078"/>
            </a:avLst>
          </a:prstGeom>
          <a:solidFill>
            <a:srgbClr val="FFFFFF"/>
          </a:solidFill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14960F-62B3-B011-7306-6D35F1BED49F}"/>
              </a:ext>
            </a:extLst>
          </p:cNvPr>
          <p:cNvSpPr txBox="1"/>
          <p:nvPr/>
        </p:nvSpPr>
        <p:spPr bwMode="blackWhite">
          <a:xfrm>
            <a:off x="6641170" y="824742"/>
            <a:ext cx="4716101" cy="3877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Community engagement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AD15A84-9A15-31B4-A394-5CB8D632D1DC}"/>
              </a:ext>
            </a:extLst>
          </p:cNvPr>
          <p:cNvSpPr txBox="1">
            <a:spLocks/>
          </p:cNvSpPr>
          <p:nvPr/>
        </p:nvSpPr>
        <p:spPr>
          <a:xfrm>
            <a:off x="8895836" y="1788368"/>
            <a:ext cx="2401345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>
                <a:latin typeface="+mj-lt"/>
              </a:rPr>
              <a:t>Toolkit and plug-ins to improve Eclipse dev experience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EF5623-61AA-25B6-B491-75E1818D4FA9}"/>
              </a:ext>
            </a:extLst>
          </p:cNvPr>
          <p:cNvSpPr txBox="1">
            <a:spLocks/>
          </p:cNvSpPr>
          <p:nvPr/>
        </p:nvSpPr>
        <p:spPr>
          <a:xfrm>
            <a:off x="8895836" y="2919084"/>
            <a:ext cx="2747376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>
                <a:latin typeface="+mj-lt"/>
              </a:rPr>
              <a:t>Fixes, performance enhancements, new ports, commercial support on Azure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25C8EC3-8E0B-A2CC-938D-D1C3EFC97C2E}"/>
              </a:ext>
            </a:extLst>
          </p:cNvPr>
          <p:cNvSpPr txBox="1">
            <a:spLocks/>
          </p:cNvSpPr>
          <p:nvPr/>
        </p:nvSpPr>
        <p:spPr>
          <a:xfrm>
            <a:off x="8895836" y="4049800"/>
            <a:ext cx="2336583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>
                <a:latin typeface="+mj-lt"/>
              </a:rPr>
              <a:t>Sponsor and project contributor to Eclipse </a:t>
            </a:r>
            <a:r>
              <a:rPr lang="en-US" sz="1600" spc="-70" err="1">
                <a:latin typeface="+mj-lt"/>
              </a:rPr>
              <a:t>Adoptium</a:t>
            </a:r>
            <a:r>
              <a:rPr lang="en-US" sz="1600" spc="-70">
                <a:latin typeface="+mj-lt"/>
              </a:rPr>
              <a:t> 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6279732-B16B-8BD9-B8F8-E4E1FCEFE479}"/>
              </a:ext>
            </a:extLst>
          </p:cNvPr>
          <p:cNvSpPr txBox="1">
            <a:spLocks/>
          </p:cNvSpPr>
          <p:nvPr/>
        </p:nvSpPr>
        <p:spPr>
          <a:xfrm>
            <a:off x="8895836" y="5180519"/>
            <a:ext cx="204828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>
                <a:latin typeface="+mj-lt"/>
              </a:rPr>
              <a:t>Spring Cloud for Azure project and managed service for Spring Boot</a:t>
            </a:r>
          </a:p>
        </p:txBody>
      </p:sp>
      <p:pic>
        <p:nvPicPr>
          <p:cNvPr id="48" name="Picture 47" descr="OpenJDK">
            <a:extLst>
              <a:ext uri="{FF2B5EF4-FFF2-40B4-BE49-F238E27FC236}">
                <a16:creationId xmlns:a16="http://schemas.microsoft.com/office/drawing/2014/main" id="{EFF0663D-D348-F2B4-55D9-CE8C3D6D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986" y="3133659"/>
            <a:ext cx="1132460" cy="309514"/>
          </a:xfrm>
          <a:prstGeom prst="rect">
            <a:avLst/>
          </a:prstGeom>
        </p:spPr>
      </p:pic>
      <p:pic>
        <p:nvPicPr>
          <p:cNvPr id="53" name="Picture 52" descr="spring">
            <a:extLst>
              <a:ext uri="{FF2B5EF4-FFF2-40B4-BE49-F238E27FC236}">
                <a16:creationId xmlns:a16="http://schemas.microsoft.com/office/drawing/2014/main" id="{8C3BEF04-D52B-B1B3-5019-1FDF668B6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82" y="5374665"/>
            <a:ext cx="1360668" cy="3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9" name="Group 1028" descr="Adoptium logo">
            <a:extLst>
              <a:ext uri="{FF2B5EF4-FFF2-40B4-BE49-F238E27FC236}">
                <a16:creationId xmlns:a16="http://schemas.microsoft.com/office/drawing/2014/main" id="{3E558A07-ADFB-A3C0-263E-CDBCB05A148F}"/>
              </a:ext>
            </a:extLst>
          </p:cNvPr>
          <p:cNvGrpSpPr/>
          <p:nvPr/>
        </p:nvGrpSpPr>
        <p:grpSpPr>
          <a:xfrm>
            <a:off x="6707640" y="4251843"/>
            <a:ext cx="1827153" cy="334579"/>
            <a:chOff x="6625086" y="4154264"/>
            <a:chExt cx="1827153" cy="33457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D10425-5465-E2AF-2284-D7DEDB85E347}"/>
                </a:ext>
              </a:extLst>
            </p:cNvPr>
            <p:cNvSpPr/>
            <p:nvPr/>
          </p:nvSpPr>
          <p:spPr>
            <a:xfrm flipV="1">
              <a:off x="7099659" y="4247003"/>
              <a:ext cx="131064" cy="126914"/>
            </a:xfrm>
            <a:custGeom>
              <a:avLst/>
              <a:gdLst>
                <a:gd name="connsiteX0" fmla="*/ 263268 w 721741"/>
                <a:gd name="connsiteY0" fmla="*/ 280006 h 698887"/>
                <a:gd name="connsiteX1" fmla="*/ 459389 w 721741"/>
                <a:gd name="connsiteY1" fmla="*/ 280006 h 698887"/>
                <a:gd name="connsiteX2" fmla="*/ 361343 w 721741"/>
                <a:gd name="connsiteY2" fmla="*/ 498288 h 698887"/>
                <a:gd name="connsiteX3" fmla="*/ 720250 w 721741"/>
                <a:gd name="connsiteY3" fmla="*/ 76406 h 698887"/>
                <a:gd name="connsiteX4" fmla="*/ 694265 w 721741"/>
                <a:gd name="connsiteY4" fmla="*/ 21554 h 698887"/>
                <a:gd name="connsiteX5" fmla="*/ 634943 w 721741"/>
                <a:gd name="connsiteY5" fmla="*/ -903 h 698887"/>
                <a:gd name="connsiteX6" fmla="*/ 593748 w 721741"/>
                <a:gd name="connsiteY6" fmla="*/ 10795 h 698887"/>
                <a:gd name="connsiteX7" fmla="*/ 564311 w 721741"/>
                <a:gd name="connsiteY7" fmla="*/ 46067 h 698887"/>
                <a:gd name="connsiteX8" fmla="*/ 520199 w 721741"/>
                <a:gd name="connsiteY8" fmla="*/ 144920 h 698887"/>
                <a:gd name="connsiteX9" fmla="*/ 202487 w 721741"/>
                <a:gd name="connsiteY9" fmla="*/ 144920 h 698887"/>
                <a:gd name="connsiteX10" fmla="*/ 157364 w 721741"/>
                <a:gd name="connsiteY10" fmla="*/ 46067 h 698887"/>
                <a:gd name="connsiteX11" fmla="*/ 127480 w 721741"/>
                <a:gd name="connsiteY11" fmla="*/ 10795 h 698887"/>
                <a:gd name="connsiteX12" fmla="*/ 85809 w 721741"/>
                <a:gd name="connsiteY12" fmla="*/ -903 h 698887"/>
                <a:gd name="connsiteX13" fmla="*/ 25475 w 721741"/>
                <a:gd name="connsiteY13" fmla="*/ 21554 h 698887"/>
                <a:gd name="connsiteX14" fmla="*/ -1492 w 721741"/>
                <a:gd name="connsiteY14" fmla="*/ 76406 h 698887"/>
                <a:gd name="connsiteX15" fmla="*/ 7348 w 721741"/>
                <a:gd name="connsiteY15" fmla="*/ 112619 h 698887"/>
                <a:gd name="connsiteX16" fmla="*/ 266244 w 721741"/>
                <a:gd name="connsiteY16" fmla="*/ 643165 h 698887"/>
                <a:gd name="connsiteX17" fmla="*/ 303986 w 721741"/>
                <a:gd name="connsiteY17" fmla="*/ 683782 h 698887"/>
                <a:gd name="connsiteX18" fmla="*/ 359349 w 721741"/>
                <a:gd name="connsiteY18" fmla="*/ 697984 h 698887"/>
                <a:gd name="connsiteX19" fmla="*/ 414295 w 721741"/>
                <a:gd name="connsiteY19" fmla="*/ 683782 h 698887"/>
                <a:gd name="connsiteX20" fmla="*/ 452513 w 721741"/>
                <a:gd name="connsiteY20" fmla="*/ 643165 h 698887"/>
                <a:gd name="connsiteX21" fmla="*/ 711439 w 721741"/>
                <a:gd name="connsiteY21" fmla="*/ 112619 h 698887"/>
                <a:gd name="connsiteX22" fmla="*/ 720250 w 721741"/>
                <a:gd name="connsiteY22" fmla="*/ 76406 h 69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1741" h="698887">
                  <a:moveTo>
                    <a:pt x="263268" y="280006"/>
                  </a:moveTo>
                  <a:lnTo>
                    <a:pt x="459389" y="280006"/>
                  </a:lnTo>
                  <a:lnTo>
                    <a:pt x="361343" y="498288"/>
                  </a:lnTo>
                  <a:close/>
                  <a:moveTo>
                    <a:pt x="720250" y="76406"/>
                  </a:moveTo>
                  <a:cubicBezTo>
                    <a:pt x="720250" y="54864"/>
                    <a:pt x="711558" y="36562"/>
                    <a:pt x="694265" y="21554"/>
                  </a:cubicBezTo>
                  <a:cubicBezTo>
                    <a:pt x="676941" y="6582"/>
                    <a:pt x="657148" y="-903"/>
                    <a:pt x="634943" y="-903"/>
                  </a:cubicBezTo>
                  <a:cubicBezTo>
                    <a:pt x="619882" y="-903"/>
                    <a:pt x="606131" y="2951"/>
                    <a:pt x="593748" y="10795"/>
                  </a:cubicBezTo>
                  <a:cubicBezTo>
                    <a:pt x="581336" y="18642"/>
                    <a:pt x="571514" y="30376"/>
                    <a:pt x="564311" y="46067"/>
                  </a:cubicBezTo>
                  <a:lnTo>
                    <a:pt x="520199" y="144920"/>
                  </a:lnTo>
                  <a:lnTo>
                    <a:pt x="202487" y="144920"/>
                  </a:lnTo>
                  <a:lnTo>
                    <a:pt x="157364" y="46067"/>
                  </a:lnTo>
                  <a:cubicBezTo>
                    <a:pt x="150161" y="30376"/>
                    <a:pt x="140219" y="18642"/>
                    <a:pt x="127480" y="10795"/>
                  </a:cubicBezTo>
                  <a:cubicBezTo>
                    <a:pt x="114710" y="2951"/>
                    <a:pt x="100840" y="-903"/>
                    <a:pt x="85809" y="-903"/>
                  </a:cubicBezTo>
                  <a:cubicBezTo>
                    <a:pt x="63574" y="-903"/>
                    <a:pt x="43453" y="6582"/>
                    <a:pt x="25475" y="21554"/>
                  </a:cubicBezTo>
                  <a:cubicBezTo>
                    <a:pt x="7497" y="36562"/>
                    <a:pt x="-1492" y="54864"/>
                    <a:pt x="-1492" y="76406"/>
                  </a:cubicBezTo>
                  <a:cubicBezTo>
                    <a:pt x="-1492" y="88151"/>
                    <a:pt x="1455" y="100223"/>
                    <a:pt x="7348" y="112619"/>
                  </a:cubicBezTo>
                  <a:lnTo>
                    <a:pt x="266244" y="643165"/>
                  </a:lnTo>
                  <a:cubicBezTo>
                    <a:pt x="274727" y="660785"/>
                    <a:pt x="287318" y="674304"/>
                    <a:pt x="303986" y="683782"/>
                  </a:cubicBezTo>
                  <a:cubicBezTo>
                    <a:pt x="320655" y="693260"/>
                    <a:pt x="339109" y="697984"/>
                    <a:pt x="359349" y="697984"/>
                  </a:cubicBezTo>
                  <a:cubicBezTo>
                    <a:pt x="378994" y="697984"/>
                    <a:pt x="397299" y="693260"/>
                    <a:pt x="414295" y="683782"/>
                  </a:cubicBezTo>
                  <a:cubicBezTo>
                    <a:pt x="431261" y="674304"/>
                    <a:pt x="444030" y="660785"/>
                    <a:pt x="452513" y="643165"/>
                  </a:cubicBezTo>
                  <a:lnTo>
                    <a:pt x="711439" y="112619"/>
                  </a:lnTo>
                  <a:cubicBezTo>
                    <a:pt x="717303" y="100223"/>
                    <a:pt x="720250" y="88151"/>
                    <a:pt x="720250" y="76406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A4DDF76-6CA3-BDCC-885F-A21FA25A3CD0}"/>
                </a:ext>
              </a:extLst>
            </p:cNvPr>
            <p:cNvSpPr/>
            <p:nvPr/>
          </p:nvSpPr>
          <p:spPr>
            <a:xfrm flipV="1">
              <a:off x="7297764" y="4248066"/>
              <a:ext cx="118065" cy="125324"/>
            </a:xfrm>
            <a:custGeom>
              <a:avLst/>
              <a:gdLst>
                <a:gd name="connsiteX0" fmla="*/ 418375 w 650156"/>
                <a:gd name="connsiteY0" fmla="*/ 193402 h 690134"/>
                <a:gd name="connsiteX1" fmla="*/ 468857 w 650156"/>
                <a:gd name="connsiteY1" fmla="*/ 344632 h 690134"/>
                <a:gd name="connsiteX2" fmla="*/ 418375 w 650156"/>
                <a:gd name="connsiteY2" fmla="*/ 495389 h 690134"/>
                <a:gd name="connsiteX3" fmla="*/ 266871 w 650156"/>
                <a:gd name="connsiteY3" fmla="*/ 544355 h 690134"/>
                <a:gd name="connsiteX4" fmla="*/ 178618 w 650156"/>
                <a:gd name="connsiteY4" fmla="*/ 544355 h 690134"/>
                <a:gd name="connsiteX5" fmla="*/ 178618 w 650156"/>
                <a:gd name="connsiteY5" fmla="*/ 143993 h 690134"/>
                <a:gd name="connsiteX6" fmla="*/ 266871 w 650156"/>
                <a:gd name="connsiteY6" fmla="*/ 143993 h 690134"/>
                <a:gd name="connsiteX7" fmla="*/ 418375 w 650156"/>
                <a:gd name="connsiteY7" fmla="*/ 193402 h 690134"/>
                <a:gd name="connsiteX8" fmla="*/ 19733 w 650156"/>
                <a:gd name="connsiteY8" fmla="*/ 20639 h 690134"/>
                <a:gd name="connsiteX9" fmla="*/ -1817 w 650156"/>
                <a:gd name="connsiteY9" fmla="*/ 82328 h 690134"/>
                <a:gd name="connsiteX10" fmla="*/ -1817 w 650156"/>
                <a:gd name="connsiteY10" fmla="*/ 606008 h 690134"/>
                <a:gd name="connsiteX11" fmla="*/ 19733 w 650156"/>
                <a:gd name="connsiteY11" fmla="*/ 667661 h 690134"/>
                <a:gd name="connsiteX12" fmla="*/ 81554 w 650156"/>
                <a:gd name="connsiteY12" fmla="*/ 689232 h 690134"/>
                <a:gd name="connsiteX13" fmla="*/ 279611 w 650156"/>
                <a:gd name="connsiteY13" fmla="*/ 689232 h 690134"/>
                <a:gd name="connsiteX14" fmla="*/ 477220 w 650156"/>
                <a:gd name="connsiteY14" fmla="*/ 647605 h 690134"/>
                <a:gd name="connsiteX15" fmla="*/ 604198 w 650156"/>
                <a:gd name="connsiteY15" fmla="*/ 528667 h 690134"/>
                <a:gd name="connsiteX16" fmla="*/ 648340 w 650156"/>
                <a:gd name="connsiteY16" fmla="*/ 344632 h 690134"/>
                <a:gd name="connsiteX17" fmla="*/ 604704 w 650156"/>
                <a:gd name="connsiteY17" fmla="*/ 159161 h 690134"/>
                <a:gd name="connsiteX18" fmla="*/ 478203 w 650156"/>
                <a:gd name="connsiteY18" fmla="*/ 40220 h 690134"/>
                <a:gd name="connsiteX19" fmla="*/ 279611 w 650156"/>
                <a:gd name="connsiteY19" fmla="*/ -902 h 690134"/>
                <a:gd name="connsiteX20" fmla="*/ 81554 w 650156"/>
                <a:gd name="connsiteY20" fmla="*/ -902 h 690134"/>
                <a:gd name="connsiteX21" fmla="*/ 19733 w 650156"/>
                <a:gd name="connsiteY21" fmla="*/ 20639 h 69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0156" h="690134">
                  <a:moveTo>
                    <a:pt x="418375" y="193402"/>
                  </a:moveTo>
                  <a:cubicBezTo>
                    <a:pt x="452039" y="226365"/>
                    <a:pt x="468857" y="276760"/>
                    <a:pt x="468857" y="344632"/>
                  </a:cubicBezTo>
                  <a:cubicBezTo>
                    <a:pt x="468857" y="412494"/>
                    <a:pt x="452039" y="462750"/>
                    <a:pt x="418375" y="495389"/>
                  </a:cubicBezTo>
                  <a:cubicBezTo>
                    <a:pt x="384681" y="528013"/>
                    <a:pt x="334200" y="544355"/>
                    <a:pt x="266871" y="544355"/>
                  </a:cubicBezTo>
                  <a:lnTo>
                    <a:pt x="178618" y="544355"/>
                  </a:lnTo>
                  <a:lnTo>
                    <a:pt x="178618" y="143993"/>
                  </a:lnTo>
                  <a:lnTo>
                    <a:pt x="266871" y="143993"/>
                  </a:lnTo>
                  <a:cubicBezTo>
                    <a:pt x="334200" y="143993"/>
                    <a:pt x="384681" y="160439"/>
                    <a:pt x="418375" y="193402"/>
                  </a:cubicBezTo>
                  <a:close/>
                  <a:moveTo>
                    <a:pt x="19733" y="20639"/>
                  </a:moveTo>
                  <a:cubicBezTo>
                    <a:pt x="5356" y="34964"/>
                    <a:pt x="-1817" y="55551"/>
                    <a:pt x="-1817" y="82328"/>
                  </a:cubicBezTo>
                  <a:lnTo>
                    <a:pt x="-1817" y="606008"/>
                  </a:lnTo>
                  <a:cubicBezTo>
                    <a:pt x="-1817" y="632749"/>
                    <a:pt x="5356" y="653310"/>
                    <a:pt x="19733" y="667661"/>
                  </a:cubicBezTo>
                  <a:cubicBezTo>
                    <a:pt x="34139" y="681982"/>
                    <a:pt x="54707" y="689232"/>
                    <a:pt x="81554" y="689232"/>
                  </a:cubicBezTo>
                  <a:lnTo>
                    <a:pt x="279611" y="689232"/>
                  </a:lnTo>
                  <a:cubicBezTo>
                    <a:pt x="356107" y="689232"/>
                    <a:pt x="421947" y="675356"/>
                    <a:pt x="477220" y="647605"/>
                  </a:cubicBezTo>
                  <a:cubicBezTo>
                    <a:pt x="532435" y="619884"/>
                    <a:pt x="574790" y="580217"/>
                    <a:pt x="604198" y="528667"/>
                  </a:cubicBezTo>
                  <a:cubicBezTo>
                    <a:pt x="633606" y="477119"/>
                    <a:pt x="648340" y="415781"/>
                    <a:pt x="648340" y="344632"/>
                  </a:cubicBezTo>
                  <a:cubicBezTo>
                    <a:pt x="648340" y="272846"/>
                    <a:pt x="633754" y="211009"/>
                    <a:pt x="604704" y="159161"/>
                  </a:cubicBezTo>
                  <a:cubicBezTo>
                    <a:pt x="575564" y="107281"/>
                    <a:pt x="533417" y="67624"/>
                    <a:pt x="478203" y="40220"/>
                  </a:cubicBezTo>
                  <a:cubicBezTo>
                    <a:pt x="422929" y="12807"/>
                    <a:pt x="356762" y="-902"/>
                    <a:pt x="279611" y="-902"/>
                  </a:cubicBezTo>
                  <a:lnTo>
                    <a:pt x="81554" y="-902"/>
                  </a:lnTo>
                  <a:cubicBezTo>
                    <a:pt x="54707" y="-902"/>
                    <a:pt x="34139" y="6259"/>
                    <a:pt x="19733" y="20639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532329C-97DA-0345-A1B2-5ABCB40D4DBD}"/>
                </a:ext>
              </a:extLst>
            </p:cNvPr>
            <p:cNvSpPr/>
            <p:nvPr/>
          </p:nvSpPr>
          <p:spPr>
            <a:xfrm flipV="1">
              <a:off x="7480647" y="4246474"/>
              <a:ext cx="125534" cy="128517"/>
            </a:xfrm>
            <a:custGeom>
              <a:avLst/>
              <a:gdLst>
                <a:gd name="connsiteX0" fmla="*/ 466575 w 691291"/>
                <a:gd name="connsiteY0" fmla="*/ 192436 h 707717"/>
                <a:gd name="connsiteX1" fmla="*/ 510717 w 691291"/>
                <a:gd name="connsiteY1" fmla="*/ 353450 h 707717"/>
                <a:gd name="connsiteX2" fmla="*/ 466099 w 691291"/>
                <a:gd name="connsiteY2" fmla="*/ 513983 h 707717"/>
                <a:gd name="connsiteX3" fmla="*/ 344033 w 691291"/>
                <a:gd name="connsiteY3" fmla="*/ 568832 h 707717"/>
                <a:gd name="connsiteX4" fmla="*/ 221460 w 691291"/>
                <a:gd name="connsiteY4" fmla="*/ 514488 h 707717"/>
                <a:gd name="connsiteX5" fmla="*/ 177290 w 691291"/>
                <a:gd name="connsiteY5" fmla="*/ 353450 h 707717"/>
                <a:gd name="connsiteX6" fmla="*/ 221460 w 691291"/>
                <a:gd name="connsiteY6" fmla="*/ 191949 h 707717"/>
                <a:gd name="connsiteX7" fmla="*/ 344033 w 691291"/>
                <a:gd name="connsiteY7" fmla="*/ 137132 h 707717"/>
                <a:gd name="connsiteX8" fmla="*/ 466575 w 691291"/>
                <a:gd name="connsiteY8" fmla="*/ 192436 h 707717"/>
                <a:gd name="connsiteX9" fmla="*/ 160145 w 691291"/>
                <a:gd name="connsiteY9" fmla="*/ 42656 h 707717"/>
                <a:gd name="connsiteX10" fmla="*/ 40043 w 691291"/>
                <a:gd name="connsiteY10" fmla="*/ 166007 h 707717"/>
                <a:gd name="connsiteX11" fmla="*/ -2134 w 691291"/>
                <a:gd name="connsiteY11" fmla="*/ 353450 h 707717"/>
                <a:gd name="connsiteX12" fmla="*/ 40043 w 691291"/>
                <a:gd name="connsiteY12" fmla="*/ 540932 h 707717"/>
                <a:gd name="connsiteX13" fmla="*/ 160145 w 691291"/>
                <a:gd name="connsiteY13" fmla="*/ 663762 h 707717"/>
                <a:gd name="connsiteX14" fmla="*/ 344033 w 691291"/>
                <a:gd name="connsiteY14" fmla="*/ 706815 h 707717"/>
                <a:gd name="connsiteX15" fmla="*/ 527862 w 691291"/>
                <a:gd name="connsiteY15" fmla="*/ 663762 h 707717"/>
                <a:gd name="connsiteX16" fmla="*/ 647487 w 691291"/>
                <a:gd name="connsiteY16" fmla="*/ 540932 h 707717"/>
                <a:gd name="connsiteX17" fmla="*/ 689158 w 691291"/>
                <a:gd name="connsiteY17" fmla="*/ 353450 h 707717"/>
                <a:gd name="connsiteX18" fmla="*/ 647011 w 691291"/>
                <a:gd name="connsiteY18" fmla="*/ 166007 h 707717"/>
                <a:gd name="connsiteX19" fmla="*/ 526909 w 691291"/>
                <a:gd name="connsiteY19" fmla="*/ 42656 h 707717"/>
                <a:gd name="connsiteX20" fmla="*/ 344033 w 691291"/>
                <a:gd name="connsiteY20" fmla="*/ -902 h 707717"/>
                <a:gd name="connsiteX21" fmla="*/ 160145 w 691291"/>
                <a:gd name="connsiteY21" fmla="*/ 42656 h 70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1291" h="707717">
                  <a:moveTo>
                    <a:pt x="466575" y="192436"/>
                  </a:moveTo>
                  <a:cubicBezTo>
                    <a:pt x="496013" y="229321"/>
                    <a:pt x="510717" y="282966"/>
                    <a:pt x="510717" y="353450"/>
                  </a:cubicBezTo>
                  <a:cubicBezTo>
                    <a:pt x="510717" y="423960"/>
                    <a:pt x="495835" y="477466"/>
                    <a:pt x="466099" y="513983"/>
                  </a:cubicBezTo>
                  <a:cubicBezTo>
                    <a:pt x="436334" y="550529"/>
                    <a:pt x="395645" y="568832"/>
                    <a:pt x="344033" y="568832"/>
                  </a:cubicBezTo>
                  <a:cubicBezTo>
                    <a:pt x="291706" y="568832"/>
                    <a:pt x="250839" y="550707"/>
                    <a:pt x="221460" y="514488"/>
                  </a:cubicBezTo>
                  <a:cubicBezTo>
                    <a:pt x="191993" y="478277"/>
                    <a:pt x="177290" y="424599"/>
                    <a:pt x="177290" y="353450"/>
                  </a:cubicBezTo>
                  <a:cubicBezTo>
                    <a:pt x="177290" y="282328"/>
                    <a:pt x="191993" y="228474"/>
                    <a:pt x="221460" y="191949"/>
                  </a:cubicBezTo>
                  <a:cubicBezTo>
                    <a:pt x="250839" y="155388"/>
                    <a:pt x="291706" y="137132"/>
                    <a:pt x="344033" y="137132"/>
                  </a:cubicBezTo>
                  <a:cubicBezTo>
                    <a:pt x="396330" y="137132"/>
                    <a:pt x="437197" y="155563"/>
                    <a:pt x="466575" y="192436"/>
                  </a:cubicBezTo>
                  <a:close/>
                  <a:moveTo>
                    <a:pt x="160145" y="42656"/>
                  </a:moveTo>
                  <a:cubicBezTo>
                    <a:pt x="108175" y="71718"/>
                    <a:pt x="68111" y="112828"/>
                    <a:pt x="40043" y="166007"/>
                  </a:cubicBezTo>
                  <a:cubicBezTo>
                    <a:pt x="11885" y="219189"/>
                    <a:pt x="-2134" y="281665"/>
                    <a:pt x="-2134" y="353450"/>
                  </a:cubicBezTo>
                  <a:cubicBezTo>
                    <a:pt x="-2134" y="425235"/>
                    <a:pt x="11885" y="487702"/>
                    <a:pt x="40043" y="540932"/>
                  </a:cubicBezTo>
                  <a:cubicBezTo>
                    <a:pt x="68111" y="594087"/>
                    <a:pt x="108175" y="635031"/>
                    <a:pt x="160145" y="663762"/>
                  </a:cubicBezTo>
                  <a:cubicBezTo>
                    <a:pt x="212115" y="692465"/>
                    <a:pt x="273431" y="706815"/>
                    <a:pt x="344033" y="706815"/>
                  </a:cubicBezTo>
                  <a:cubicBezTo>
                    <a:pt x="414606" y="706815"/>
                    <a:pt x="475892" y="692465"/>
                    <a:pt x="527862" y="663762"/>
                  </a:cubicBezTo>
                  <a:cubicBezTo>
                    <a:pt x="579861" y="635031"/>
                    <a:pt x="619686" y="594087"/>
                    <a:pt x="647487" y="540932"/>
                  </a:cubicBezTo>
                  <a:cubicBezTo>
                    <a:pt x="675317" y="487702"/>
                    <a:pt x="689158" y="425235"/>
                    <a:pt x="689158" y="353450"/>
                  </a:cubicBezTo>
                  <a:cubicBezTo>
                    <a:pt x="689158" y="281665"/>
                    <a:pt x="675139" y="219189"/>
                    <a:pt x="647011" y="166007"/>
                  </a:cubicBezTo>
                  <a:cubicBezTo>
                    <a:pt x="618883" y="112828"/>
                    <a:pt x="578849" y="71718"/>
                    <a:pt x="526909" y="42656"/>
                  </a:cubicBezTo>
                  <a:cubicBezTo>
                    <a:pt x="474940" y="13627"/>
                    <a:pt x="413951" y="-902"/>
                    <a:pt x="344033" y="-902"/>
                  </a:cubicBezTo>
                  <a:cubicBezTo>
                    <a:pt x="273431" y="-902"/>
                    <a:pt x="212115" y="13627"/>
                    <a:pt x="160145" y="42656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D9A0711-4C45-45EF-62AB-5B3C60C0E9F4}"/>
                </a:ext>
              </a:extLst>
            </p:cNvPr>
            <p:cNvSpPr/>
            <p:nvPr/>
          </p:nvSpPr>
          <p:spPr>
            <a:xfrm flipV="1">
              <a:off x="7679092" y="4248066"/>
              <a:ext cx="104709" cy="126390"/>
            </a:xfrm>
            <a:custGeom>
              <a:avLst/>
              <a:gdLst>
                <a:gd name="connsiteX0" fmla="*/ 381426 w 576607"/>
                <a:gd name="connsiteY0" fmla="*/ 410243 h 696005"/>
                <a:gd name="connsiteX1" fmla="*/ 405476 w 576607"/>
                <a:gd name="connsiteY1" fmla="*/ 473857 h 696005"/>
                <a:gd name="connsiteX2" fmla="*/ 307401 w 576607"/>
                <a:gd name="connsiteY2" fmla="*/ 559022 h 696005"/>
                <a:gd name="connsiteX3" fmla="*/ 177953 w 576607"/>
                <a:gd name="connsiteY3" fmla="*/ 559022 h 696005"/>
                <a:gd name="connsiteX4" fmla="*/ 177953 w 576607"/>
                <a:gd name="connsiteY4" fmla="*/ 389676 h 696005"/>
                <a:gd name="connsiteX5" fmla="*/ 307401 w 576607"/>
                <a:gd name="connsiteY5" fmla="*/ 389676 h 696005"/>
                <a:gd name="connsiteX6" fmla="*/ 381426 w 576607"/>
                <a:gd name="connsiteY6" fmla="*/ 410243 h 696005"/>
                <a:gd name="connsiteX7" fmla="*/ 21538 w 576607"/>
                <a:gd name="connsiteY7" fmla="*/ 23101 h 696005"/>
                <a:gd name="connsiteX8" fmla="*/ -2453 w 576607"/>
                <a:gd name="connsiteY8" fmla="*/ 88200 h 696005"/>
                <a:gd name="connsiteX9" fmla="*/ -2453 w 576607"/>
                <a:gd name="connsiteY9" fmla="*/ 611880 h 696005"/>
                <a:gd name="connsiteX10" fmla="*/ 19097 w 576607"/>
                <a:gd name="connsiteY10" fmla="*/ 673533 h 696005"/>
                <a:gd name="connsiteX11" fmla="*/ 80889 w 576607"/>
                <a:gd name="connsiteY11" fmla="*/ 695104 h 696005"/>
                <a:gd name="connsiteX12" fmla="*/ 331927 w 576607"/>
                <a:gd name="connsiteY12" fmla="*/ 695104 h 696005"/>
                <a:gd name="connsiteX13" fmla="*/ 510398 w 576607"/>
                <a:gd name="connsiteY13" fmla="*/ 636838 h 696005"/>
                <a:gd name="connsiteX14" fmla="*/ 574154 w 576607"/>
                <a:gd name="connsiteY14" fmla="*/ 474844 h 696005"/>
                <a:gd name="connsiteX15" fmla="*/ 509922 w 576607"/>
                <a:gd name="connsiteY15" fmla="*/ 313331 h 696005"/>
                <a:gd name="connsiteX16" fmla="*/ 331927 w 576607"/>
                <a:gd name="connsiteY16" fmla="*/ 254613 h 696005"/>
                <a:gd name="connsiteX17" fmla="*/ 177953 w 576607"/>
                <a:gd name="connsiteY17" fmla="*/ 254613 h 696005"/>
                <a:gd name="connsiteX18" fmla="*/ 177953 w 576607"/>
                <a:gd name="connsiteY18" fmla="*/ 88200 h 696005"/>
                <a:gd name="connsiteX19" fmla="*/ 153456 w 576607"/>
                <a:gd name="connsiteY19" fmla="*/ 23101 h 696005"/>
                <a:gd name="connsiteX20" fmla="*/ 86782 w 576607"/>
                <a:gd name="connsiteY20" fmla="*/ -901 h 696005"/>
                <a:gd name="connsiteX21" fmla="*/ 21538 w 576607"/>
                <a:gd name="connsiteY21" fmla="*/ 23101 h 6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6607" h="696005">
                  <a:moveTo>
                    <a:pt x="381426" y="410243"/>
                  </a:moveTo>
                  <a:cubicBezTo>
                    <a:pt x="397470" y="423937"/>
                    <a:pt x="405476" y="445131"/>
                    <a:pt x="405476" y="473857"/>
                  </a:cubicBezTo>
                  <a:cubicBezTo>
                    <a:pt x="405476" y="530646"/>
                    <a:pt x="372765" y="559022"/>
                    <a:pt x="307401" y="559022"/>
                  </a:cubicBezTo>
                  <a:lnTo>
                    <a:pt x="177953" y="559022"/>
                  </a:lnTo>
                  <a:lnTo>
                    <a:pt x="177953" y="389676"/>
                  </a:lnTo>
                  <a:lnTo>
                    <a:pt x="307401" y="389676"/>
                  </a:lnTo>
                  <a:cubicBezTo>
                    <a:pt x="340767" y="389676"/>
                    <a:pt x="365413" y="396525"/>
                    <a:pt x="381426" y="410243"/>
                  </a:cubicBezTo>
                  <a:close/>
                  <a:moveTo>
                    <a:pt x="21538" y="23101"/>
                  </a:moveTo>
                  <a:cubicBezTo>
                    <a:pt x="5525" y="39083"/>
                    <a:pt x="-2453" y="60776"/>
                    <a:pt x="-2453" y="88200"/>
                  </a:cubicBezTo>
                  <a:lnTo>
                    <a:pt x="-2453" y="611880"/>
                  </a:lnTo>
                  <a:cubicBezTo>
                    <a:pt x="-2453" y="638621"/>
                    <a:pt x="4721" y="659182"/>
                    <a:pt x="19097" y="673533"/>
                  </a:cubicBezTo>
                  <a:cubicBezTo>
                    <a:pt x="33503" y="687854"/>
                    <a:pt x="54071" y="695104"/>
                    <a:pt x="80889" y="695104"/>
                  </a:cubicBezTo>
                  <a:lnTo>
                    <a:pt x="331927" y="695104"/>
                  </a:lnTo>
                  <a:cubicBezTo>
                    <a:pt x="408423" y="695104"/>
                    <a:pt x="467864" y="675642"/>
                    <a:pt x="510398" y="636838"/>
                  </a:cubicBezTo>
                  <a:cubicBezTo>
                    <a:pt x="552873" y="598004"/>
                    <a:pt x="574154" y="544017"/>
                    <a:pt x="574154" y="474844"/>
                  </a:cubicBezTo>
                  <a:cubicBezTo>
                    <a:pt x="574154" y="406297"/>
                    <a:pt x="552694" y="352476"/>
                    <a:pt x="509922" y="313331"/>
                  </a:cubicBezTo>
                  <a:cubicBezTo>
                    <a:pt x="467090" y="274170"/>
                    <a:pt x="407768" y="254613"/>
                    <a:pt x="331927" y="254613"/>
                  </a:cubicBezTo>
                  <a:lnTo>
                    <a:pt x="177953" y="254613"/>
                  </a:lnTo>
                  <a:lnTo>
                    <a:pt x="177953" y="88200"/>
                  </a:lnTo>
                  <a:cubicBezTo>
                    <a:pt x="177953" y="60776"/>
                    <a:pt x="169797" y="39083"/>
                    <a:pt x="153456" y="23101"/>
                  </a:cubicBezTo>
                  <a:cubicBezTo>
                    <a:pt x="137086" y="7059"/>
                    <a:pt x="114851" y="-901"/>
                    <a:pt x="86782" y="-901"/>
                  </a:cubicBezTo>
                  <a:cubicBezTo>
                    <a:pt x="59339" y="-901"/>
                    <a:pt x="37582" y="7059"/>
                    <a:pt x="21538" y="23101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0CAA9FE-70D8-4FAD-EA87-C69ED2BEF863}"/>
                </a:ext>
              </a:extLst>
            </p:cNvPr>
            <p:cNvSpPr/>
            <p:nvPr/>
          </p:nvSpPr>
          <p:spPr>
            <a:xfrm flipV="1">
              <a:off x="7843911" y="4248066"/>
              <a:ext cx="114319" cy="126213"/>
            </a:xfrm>
            <a:custGeom>
              <a:avLst/>
              <a:gdLst>
                <a:gd name="connsiteX0" fmla="*/ 245827 w 629529"/>
                <a:gd name="connsiteY0" fmla="*/ 23077 h 695030"/>
                <a:gd name="connsiteX1" fmla="*/ 220824 w 629529"/>
                <a:gd name="connsiteY1" fmla="*/ 87225 h 695030"/>
                <a:gd name="connsiteX2" fmla="*/ 220824 w 629529"/>
                <a:gd name="connsiteY2" fmla="*/ 548242 h 695030"/>
                <a:gd name="connsiteX3" fmla="*/ 82565 w 629529"/>
                <a:gd name="connsiteY3" fmla="*/ 548242 h 695030"/>
                <a:gd name="connsiteX4" fmla="*/ 18332 w 629529"/>
                <a:gd name="connsiteY4" fmla="*/ 566366 h 695030"/>
                <a:gd name="connsiteX5" fmla="*/ -2741 w 629529"/>
                <a:gd name="connsiteY5" fmla="*/ 621691 h 695030"/>
                <a:gd name="connsiteX6" fmla="*/ 18332 w 629529"/>
                <a:gd name="connsiteY6" fmla="*/ 676480 h 695030"/>
                <a:gd name="connsiteX7" fmla="*/ 82565 w 629529"/>
                <a:gd name="connsiteY7" fmla="*/ 694129 h 695030"/>
                <a:gd name="connsiteX8" fmla="*/ 541482 w 629529"/>
                <a:gd name="connsiteY8" fmla="*/ 694129 h 695030"/>
                <a:gd name="connsiteX9" fmla="*/ 605715 w 629529"/>
                <a:gd name="connsiteY9" fmla="*/ 676480 h 695030"/>
                <a:gd name="connsiteX10" fmla="*/ 626789 w 629529"/>
                <a:gd name="connsiteY10" fmla="*/ 621691 h 695030"/>
                <a:gd name="connsiteX11" fmla="*/ 605715 w 629529"/>
                <a:gd name="connsiteY11" fmla="*/ 566366 h 695030"/>
                <a:gd name="connsiteX12" fmla="*/ 541482 w 629529"/>
                <a:gd name="connsiteY12" fmla="*/ 548242 h 695030"/>
                <a:gd name="connsiteX13" fmla="*/ 403224 w 629529"/>
                <a:gd name="connsiteY13" fmla="*/ 548242 h 695030"/>
                <a:gd name="connsiteX14" fmla="*/ 403224 w 629529"/>
                <a:gd name="connsiteY14" fmla="*/ 87225 h 695030"/>
                <a:gd name="connsiteX15" fmla="*/ 378221 w 629529"/>
                <a:gd name="connsiteY15" fmla="*/ 23077 h 695030"/>
                <a:gd name="connsiteX16" fmla="*/ 312024 w 629529"/>
                <a:gd name="connsiteY16" fmla="*/ -901 h 695030"/>
                <a:gd name="connsiteX17" fmla="*/ 245827 w 629529"/>
                <a:gd name="connsiteY17" fmla="*/ 23077 h 69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29529" h="695030">
                  <a:moveTo>
                    <a:pt x="245827" y="23077"/>
                  </a:moveTo>
                  <a:cubicBezTo>
                    <a:pt x="229158" y="39095"/>
                    <a:pt x="220824" y="60449"/>
                    <a:pt x="220824" y="87225"/>
                  </a:cubicBezTo>
                  <a:lnTo>
                    <a:pt x="220824" y="548242"/>
                  </a:lnTo>
                  <a:lnTo>
                    <a:pt x="82565" y="548242"/>
                  </a:lnTo>
                  <a:cubicBezTo>
                    <a:pt x="53783" y="548242"/>
                    <a:pt x="32381" y="554273"/>
                    <a:pt x="18332" y="566366"/>
                  </a:cubicBezTo>
                  <a:cubicBezTo>
                    <a:pt x="4283" y="578429"/>
                    <a:pt x="-2741" y="596851"/>
                    <a:pt x="-2741" y="621691"/>
                  </a:cubicBezTo>
                  <a:cubicBezTo>
                    <a:pt x="-2741" y="646471"/>
                    <a:pt x="4283" y="664714"/>
                    <a:pt x="18332" y="676480"/>
                  </a:cubicBezTo>
                  <a:cubicBezTo>
                    <a:pt x="32381" y="688217"/>
                    <a:pt x="53783" y="694129"/>
                    <a:pt x="82565" y="694129"/>
                  </a:cubicBezTo>
                  <a:lnTo>
                    <a:pt x="541482" y="694129"/>
                  </a:lnTo>
                  <a:cubicBezTo>
                    <a:pt x="570265" y="694129"/>
                    <a:pt x="591666" y="688217"/>
                    <a:pt x="605715" y="676480"/>
                  </a:cubicBezTo>
                  <a:cubicBezTo>
                    <a:pt x="619764" y="664714"/>
                    <a:pt x="626789" y="646471"/>
                    <a:pt x="626789" y="621691"/>
                  </a:cubicBezTo>
                  <a:cubicBezTo>
                    <a:pt x="626789" y="596851"/>
                    <a:pt x="619764" y="578429"/>
                    <a:pt x="605715" y="566366"/>
                  </a:cubicBezTo>
                  <a:cubicBezTo>
                    <a:pt x="591666" y="554273"/>
                    <a:pt x="570265" y="548242"/>
                    <a:pt x="541482" y="548242"/>
                  </a:cubicBezTo>
                  <a:lnTo>
                    <a:pt x="403224" y="548242"/>
                  </a:lnTo>
                  <a:lnTo>
                    <a:pt x="403224" y="87225"/>
                  </a:lnTo>
                  <a:cubicBezTo>
                    <a:pt x="403224" y="60449"/>
                    <a:pt x="394859" y="39095"/>
                    <a:pt x="378221" y="23077"/>
                  </a:cubicBezTo>
                  <a:cubicBezTo>
                    <a:pt x="361553" y="7094"/>
                    <a:pt x="339497" y="-901"/>
                    <a:pt x="312024" y="-901"/>
                  </a:cubicBezTo>
                  <a:cubicBezTo>
                    <a:pt x="284551" y="-901"/>
                    <a:pt x="262495" y="7094"/>
                    <a:pt x="245827" y="23077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D06A073-23E4-B4BC-8D4E-6C6F67B73029}"/>
                </a:ext>
              </a:extLst>
            </p:cNvPr>
            <p:cNvSpPr/>
            <p:nvPr/>
          </p:nvSpPr>
          <p:spPr>
            <a:xfrm flipV="1">
              <a:off x="8027318" y="4247181"/>
              <a:ext cx="32771" cy="127275"/>
            </a:xfrm>
            <a:custGeom>
              <a:avLst/>
              <a:gdLst>
                <a:gd name="connsiteX0" fmla="*/ 21038 w 180465"/>
                <a:gd name="connsiteY0" fmla="*/ 23100 h 700877"/>
                <a:gd name="connsiteX1" fmla="*/ -2983 w 180465"/>
                <a:gd name="connsiteY1" fmla="*/ 88199 h 700877"/>
                <a:gd name="connsiteX2" fmla="*/ -2983 w 180465"/>
                <a:gd name="connsiteY2" fmla="*/ 611879 h 700877"/>
                <a:gd name="connsiteX3" fmla="*/ 21038 w 180465"/>
                <a:gd name="connsiteY3" fmla="*/ 675968 h 700877"/>
                <a:gd name="connsiteX4" fmla="*/ 86282 w 180465"/>
                <a:gd name="connsiteY4" fmla="*/ 699976 h 700877"/>
                <a:gd name="connsiteX5" fmla="*/ 152956 w 180465"/>
                <a:gd name="connsiteY5" fmla="*/ 675968 h 700877"/>
                <a:gd name="connsiteX6" fmla="*/ 177483 w 180465"/>
                <a:gd name="connsiteY6" fmla="*/ 611879 h 700877"/>
                <a:gd name="connsiteX7" fmla="*/ 177483 w 180465"/>
                <a:gd name="connsiteY7" fmla="*/ 88199 h 700877"/>
                <a:gd name="connsiteX8" fmla="*/ 152956 w 180465"/>
                <a:gd name="connsiteY8" fmla="*/ 23100 h 700877"/>
                <a:gd name="connsiteX9" fmla="*/ 86282 w 180465"/>
                <a:gd name="connsiteY9" fmla="*/ -902 h 700877"/>
                <a:gd name="connsiteX10" fmla="*/ 21038 w 180465"/>
                <a:gd name="connsiteY10" fmla="*/ 23100 h 70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465" h="700877">
                  <a:moveTo>
                    <a:pt x="21038" y="23100"/>
                  </a:moveTo>
                  <a:cubicBezTo>
                    <a:pt x="5054" y="39082"/>
                    <a:pt x="-2983" y="60775"/>
                    <a:pt x="-2983" y="88199"/>
                  </a:cubicBezTo>
                  <a:lnTo>
                    <a:pt x="-2983" y="611879"/>
                  </a:lnTo>
                  <a:cubicBezTo>
                    <a:pt x="-2983" y="638620"/>
                    <a:pt x="5054" y="659983"/>
                    <a:pt x="21038" y="675968"/>
                  </a:cubicBezTo>
                  <a:cubicBezTo>
                    <a:pt x="37081" y="691983"/>
                    <a:pt x="58839" y="699976"/>
                    <a:pt x="86282" y="699976"/>
                  </a:cubicBezTo>
                  <a:cubicBezTo>
                    <a:pt x="114381" y="699976"/>
                    <a:pt x="136586" y="691983"/>
                    <a:pt x="152956" y="675968"/>
                  </a:cubicBezTo>
                  <a:cubicBezTo>
                    <a:pt x="169297" y="659983"/>
                    <a:pt x="177483" y="638620"/>
                    <a:pt x="177483" y="611879"/>
                  </a:cubicBezTo>
                  <a:lnTo>
                    <a:pt x="177483" y="88199"/>
                  </a:lnTo>
                  <a:cubicBezTo>
                    <a:pt x="177483" y="60775"/>
                    <a:pt x="169297" y="39082"/>
                    <a:pt x="152956" y="23100"/>
                  </a:cubicBezTo>
                  <a:cubicBezTo>
                    <a:pt x="136586" y="7058"/>
                    <a:pt x="114381" y="-902"/>
                    <a:pt x="86282" y="-902"/>
                  </a:cubicBezTo>
                  <a:cubicBezTo>
                    <a:pt x="58839" y="-902"/>
                    <a:pt x="37081" y="7058"/>
                    <a:pt x="21038" y="23100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C1BC855-6B87-099E-A81C-3AD3CE137808}"/>
                </a:ext>
              </a:extLst>
            </p:cNvPr>
            <p:cNvSpPr/>
            <p:nvPr/>
          </p:nvSpPr>
          <p:spPr>
            <a:xfrm flipV="1">
              <a:off x="8137194" y="4247181"/>
              <a:ext cx="111292" cy="127811"/>
            </a:xfrm>
            <a:custGeom>
              <a:avLst/>
              <a:gdLst>
                <a:gd name="connsiteX0" fmla="*/ 74718 w 612861"/>
                <a:gd name="connsiteY0" fmla="*/ 75489 h 703825"/>
                <a:gd name="connsiteX1" fmla="*/ -3236 w 612861"/>
                <a:gd name="connsiteY1" fmla="*/ 298646 h 703825"/>
                <a:gd name="connsiteX2" fmla="*/ -3236 w 612861"/>
                <a:gd name="connsiteY2" fmla="*/ 614827 h 703825"/>
                <a:gd name="connsiteX3" fmla="*/ 20785 w 612861"/>
                <a:gd name="connsiteY3" fmla="*/ 678916 h 703825"/>
                <a:gd name="connsiteX4" fmla="*/ 84988 w 612861"/>
                <a:gd name="connsiteY4" fmla="*/ 702924 h 703825"/>
                <a:gd name="connsiteX5" fmla="*/ 149250 w 612861"/>
                <a:gd name="connsiteY5" fmla="*/ 678916 h 703825"/>
                <a:gd name="connsiteX6" fmla="*/ 173271 w 612861"/>
                <a:gd name="connsiteY6" fmla="*/ 614827 h 703825"/>
                <a:gd name="connsiteX7" fmla="*/ 173271 w 612861"/>
                <a:gd name="connsiteY7" fmla="*/ 291786 h 703825"/>
                <a:gd name="connsiteX8" fmla="*/ 206607 w 612861"/>
                <a:gd name="connsiteY8" fmla="*/ 177266 h 703825"/>
                <a:gd name="connsiteX9" fmla="*/ 302718 w 612861"/>
                <a:gd name="connsiteY9" fmla="*/ 137133 h 703825"/>
                <a:gd name="connsiteX10" fmla="*/ 398800 w 612861"/>
                <a:gd name="connsiteY10" fmla="*/ 177266 h 703825"/>
                <a:gd name="connsiteX11" fmla="*/ 432137 w 612861"/>
                <a:gd name="connsiteY11" fmla="*/ 291786 h 703825"/>
                <a:gd name="connsiteX12" fmla="*/ 432137 w 612861"/>
                <a:gd name="connsiteY12" fmla="*/ 614827 h 703825"/>
                <a:gd name="connsiteX13" fmla="*/ 456157 w 612861"/>
                <a:gd name="connsiteY13" fmla="*/ 678916 h 703825"/>
                <a:gd name="connsiteX14" fmla="*/ 520390 w 612861"/>
                <a:gd name="connsiteY14" fmla="*/ 702924 h 703825"/>
                <a:gd name="connsiteX15" fmla="*/ 585099 w 612861"/>
                <a:gd name="connsiteY15" fmla="*/ 678916 h 703825"/>
                <a:gd name="connsiteX16" fmla="*/ 609626 w 612861"/>
                <a:gd name="connsiteY16" fmla="*/ 614827 h 703825"/>
                <a:gd name="connsiteX17" fmla="*/ 609626 w 612861"/>
                <a:gd name="connsiteY17" fmla="*/ 298646 h 703825"/>
                <a:gd name="connsiteX18" fmla="*/ 530689 w 612861"/>
                <a:gd name="connsiteY18" fmla="*/ 75967 h 703825"/>
                <a:gd name="connsiteX19" fmla="*/ 302718 w 612861"/>
                <a:gd name="connsiteY19" fmla="*/ -901 h 703825"/>
                <a:gd name="connsiteX20" fmla="*/ 74718 w 612861"/>
                <a:gd name="connsiteY20" fmla="*/ 75489 h 70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2861" h="703825">
                  <a:moveTo>
                    <a:pt x="74718" y="75489"/>
                  </a:moveTo>
                  <a:cubicBezTo>
                    <a:pt x="22749" y="126371"/>
                    <a:pt x="-3236" y="200771"/>
                    <a:pt x="-3236" y="298646"/>
                  </a:cubicBezTo>
                  <a:lnTo>
                    <a:pt x="-3236" y="614827"/>
                  </a:lnTo>
                  <a:cubicBezTo>
                    <a:pt x="-3236" y="641568"/>
                    <a:pt x="4741" y="662931"/>
                    <a:pt x="20785" y="678916"/>
                  </a:cubicBezTo>
                  <a:cubicBezTo>
                    <a:pt x="36798" y="694931"/>
                    <a:pt x="58199" y="702924"/>
                    <a:pt x="84988" y="702924"/>
                  </a:cubicBezTo>
                  <a:cubicBezTo>
                    <a:pt x="111806" y="702924"/>
                    <a:pt x="133207" y="694931"/>
                    <a:pt x="149250" y="678916"/>
                  </a:cubicBezTo>
                  <a:cubicBezTo>
                    <a:pt x="165264" y="662931"/>
                    <a:pt x="173271" y="641568"/>
                    <a:pt x="173271" y="614827"/>
                  </a:cubicBezTo>
                  <a:lnTo>
                    <a:pt x="173271" y="291786"/>
                  </a:lnTo>
                  <a:cubicBezTo>
                    <a:pt x="173271" y="242205"/>
                    <a:pt x="184373" y="204018"/>
                    <a:pt x="206607" y="177266"/>
                  </a:cubicBezTo>
                  <a:cubicBezTo>
                    <a:pt x="228782" y="150513"/>
                    <a:pt x="260869" y="137133"/>
                    <a:pt x="302718" y="137133"/>
                  </a:cubicBezTo>
                  <a:cubicBezTo>
                    <a:pt x="344509" y="137133"/>
                    <a:pt x="376566" y="150513"/>
                    <a:pt x="398800" y="177266"/>
                  </a:cubicBezTo>
                  <a:cubicBezTo>
                    <a:pt x="421005" y="204018"/>
                    <a:pt x="432137" y="242205"/>
                    <a:pt x="432137" y="291786"/>
                  </a:cubicBezTo>
                  <a:lnTo>
                    <a:pt x="432137" y="614827"/>
                  </a:lnTo>
                  <a:cubicBezTo>
                    <a:pt x="432137" y="641568"/>
                    <a:pt x="440143" y="662931"/>
                    <a:pt x="456157" y="678916"/>
                  </a:cubicBezTo>
                  <a:cubicBezTo>
                    <a:pt x="472170" y="694931"/>
                    <a:pt x="493572" y="702924"/>
                    <a:pt x="520390" y="702924"/>
                  </a:cubicBezTo>
                  <a:cubicBezTo>
                    <a:pt x="547179" y="702924"/>
                    <a:pt x="568758" y="694931"/>
                    <a:pt x="585099" y="678916"/>
                  </a:cubicBezTo>
                  <a:cubicBezTo>
                    <a:pt x="601470" y="662931"/>
                    <a:pt x="609626" y="641568"/>
                    <a:pt x="609626" y="614827"/>
                  </a:cubicBezTo>
                  <a:lnTo>
                    <a:pt x="609626" y="298646"/>
                  </a:lnTo>
                  <a:cubicBezTo>
                    <a:pt x="609626" y="201407"/>
                    <a:pt x="583313" y="127186"/>
                    <a:pt x="530689" y="75967"/>
                  </a:cubicBezTo>
                  <a:cubicBezTo>
                    <a:pt x="478034" y="24734"/>
                    <a:pt x="402074" y="-901"/>
                    <a:pt x="302718" y="-901"/>
                  </a:cubicBezTo>
                  <a:cubicBezTo>
                    <a:pt x="202678" y="-901"/>
                    <a:pt x="126689" y="24562"/>
                    <a:pt x="74718" y="75489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3C78A17E-90D9-1799-160F-844250FE0212}"/>
                </a:ext>
              </a:extLst>
            </p:cNvPr>
            <p:cNvSpPr/>
            <p:nvPr/>
          </p:nvSpPr>
          <p:spPr>
            <a:xfrm flipV="1">
              <a:off x="8325807" y="4247181"/>
              <a:ext cx="126432" cy="127275"/>
            </a:xfrm>
            <a:custGeom>
              <a:avLst/>
              <a:gdLst>
                <a:gd name="connsiteX0" fmla="*/ 669150 w 696233"/>
                <a:gd name="connsiteY0" fmla="*/ 675523 h 700877"/>
                <a:gd name="connsiteX1" fmla="*/ 692664 w 696233"/>
                <a:gd name="connsiteY1" fmla="*/ 611879 h 700877"/>
                <a:gd name="connsiteX2" fmla="*/ 692664 w 696233"/>
                <a:gd name="connsiteY2" fmla="*/ 79378 h 700877"/>
                <a:gd name="connsiteX3" fmla="*/ 671085 w 696233"/>
                <a:gd name="connsiteY3" fmla="*/ 20663 h 700877"/>
                <a:gd name="connsiteX4" fmla="*/ 614204 w 696233"/>
                <a:gd name="connsiteY4" fmla="*/ -902 h 700877"/>
                <a:gd name="connsiteX5" fmla="*/ 557799 w 696233"/>
                <a:gd name="connsiteY5" fmla="*/ 20663 h 700877"/>
                <a:gd name="connsiteX6" fmla="*/ 535744 w 696233"/>
                <a:gd name="connsiteY6" fmla="*/ 79378 h 700877"/>
                <a:gd name="connsiteX7" fmla="*/ 535744 w 696233"/>
                <a:gd name="connsiteY7" fmla="*/ 367159 h 700877"/>
                <a:gd name="connsiteX8" fmla="*/ 423946 w 696233"/>
                <a:gd name="connsiteY8" fmla="*/ 161574 h 700877"/>
                <a:gd name="connsiteX9" fmla="*/ 388674 w 696233"/>
                <a:gd name="connsiteY9" fmla="*/ 117041 h 700877"/>
                <a:gd name="connsiteX10" fmla="*/ 344533 w 696233"/>
                <a:gd name="connsiteY10" fmla="*/ 103834 h 700877"/>
                <a:gd name="connsiteX11" fmla="*/ 300421 w 696233"/>
                <a:gd name="connsiteY11" fmla="*/ 117041 h 700877"/>
                <a:gd name="connsiteX12" fmla="*/ 265090 w 696233"/>
                <a:gd name="connsiteY12" fmla="*/ 161574 h 700877"/>
                <a:gd name="connsiteX13" fmla="*/ 154305 w 696233"/>
                <a:gd name="connsiteY13" fmla="*/ 361297 h 700877"/>
                <a:gd name="connsiteX14" fmla="*/ 154305 w 696233"/>
                <a:gd name="connsiteY14" fmla="*/ 79378 h 700877"/>
                <a:gd name="connsiteX15" fmla="*/ 132249 w 696233"/>
                <a:gd name="connsiteY15" fmla="*/ 21115 h 700877"/>
                <a:gd name="connsiteX16" fmla="*/ 74892 w 696233"/>
                <a:gd name="connsiteY16" fmla="*/ -902 h 700877"/>
                <a:gd name="connsiteX17" fmla="*/ 18458 w 696233"/>
                <a:gd name="connsiteY17" fmla="*/ 20663 h 700877"/>
                <a:gd name="connsiteX18" fmla="*/ -3569 w 696233"/>
                <a:gd name="connsiteY18" fmla="*/ 79378 h 700877"/>
                <a:gd name="connsiteX19" fmla="*/ -3569 w 696233"/>
                <a:gd name="connsiteY19" fmla="*/ 611879 h 700877"/>
                <a:gd name="connsiteX20" fmla="*/ 20452 w 696233"/>
                <a:gd name="connsiteY20" fmla="*/ 675523 h 700877"/>
                <a:gd name="connsiteX21" fmla="*/ 81708 w 696233"/>
                <a:gd name="connsiteY21" fmla="*/ 699976 h 700877"/>
                <a:gd name="connsiteX22" fmla="*/ 129778 w 696233"/>
                <a:gd name="connsiteY22" fmla="*/ 684793 h 700877"/>
                <a:gd name="connsiteX23" fmla="*/ 166062 w 696233"/>
                <a:gd name="connsiteY23" fmla="*/ 641235 h 700877"/>
                <a:gd name="connsiteX24" fmla="*/ 346497 w 696233"/>
                <a:gd name="connsiteY24" fmla="*/ 302568 h 700877"/>
                <a:gd name="connsiteX25" fmla="*/ 525951 w 696233"/>
                <a:gd name="connsiteY25" fmla="*/ 641235 h 700877"/>
                <a:gd name="connsiteX26" fmla="*/ 608340 w 696233"/>
                <a:gd name="connsiteY26" fmla="*/ 699976 h 700877"/>
                <a:gd name="connsiteX27" fmla="*/ 669150 w 696233"/>
                <a:gd name="connsiteY27" fmla="*/ 675523 h 70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96233" h="700877">
                  <a:moveTo>
                    <a:pt x="669150" y="675523"/>
                  </a:moveTo>
                  <a:cubicBezTo>
                    <a:pt x="684806" y="659181"/>
                    <a:pt x="692664" y="637966"/>
                    <a:pt x="692664" y="611879"/>
                  </a:cubicBezTo>
                  <a:lnTo>
                    <a:pt x="692664" y="79378"/>
                  </a:lnTo>
                  <a:cubicBezTo>
                    <a:pt x="692664" y="54541"/>
                    <a:pt x="685431" y="34985"/>
                    <a:pt x="671085" y="20663"/>
                  </a:cubicBezTo>
                  <a:cubicBezTo>
                    <a:pt x="656708" y="6282"/>
                    <a:pt x="637748" y="-902"/>
                    <a:pt x="614204" y="-902"/>
                  </a:cubicBezTo>
                  <a:cubicBezTo>
                    <a:pt x="591315" y="-902"/>
                    <a:pt x="572533" y="6282"/>
                    <a:pt x="557799" y="20663"/>
                  </a:cubicBezTo>
                  <a:cubicBezTo>
                    <a:pt x="543125" y="34985"/>
                    <a:pt x="535744" y="54541"/>
                    <a:pt x="535744" y="79378"/>
                  </a:cubicBezTo>
                  <a:lnTo>
                    <a:pt x="535744" y="367159"/>
                  </a:lnTo>
                  <a:lnTo>
                    <a:pt x="423946" y="161574"/>
                  </a:lnTo>
                  <a:cubicBezTo>
                    <a:pt x="412814" y="140683"/>
                    <a:pt x="401087" y="125863"/>
                    <a:pt x="388674" y="117041"/>
                  </a:cubicBezTo>
                  <a:cubicBezTo>
                    <a:pt x="376233" y="108243"/>
                    <a:pt x="361529" y="103834"/>
                    <a:pt x="344533" y="103834"/>
                  </a:cubicBezTo>
                  <a:cubicBezTo>
                    <a:pt x="327537" y="103834"/>
                    <a:pt x="312803" y="108243"/>
                    <a:pt x="300421" y="117041"/>
                  </a:cubicBezTo>
                  <a:cubicBezTo>
                    <a:pt x="288010" y="125863"/>
                    <a:pt x="276192" y="140683"/>
                    <a:pt x="265090" y="161574"/>
                  </a:cubicBezTo>
                  <a:lnTo>
                    <a:pt x="154305" y="361297"/>
                  </a:lnTo>
                  <a:lnTo>
                    <a:pt x="154305" y="79378"/>
                  </a:lnTo>
                  <a:cubicBezTo>
                    <a:pt x="154305" y="55213"/>
                    <a:pt x="146953" y="35819"/>
                    <a:pt x="132249" y="21115"/>
                  </a:cubicBezTo>
                  <a:cubicBezTo>
                    <a:pt x="117516" y="6455"/>
                    <a:pt x="98436" y="-902"/>
                    <a:pt x="74892" y="-902"/>
                  </a:cubicBezTo>
                  <a:cubicBezTo>
                    <a:pt x="51973" y="-902"/>
                    <a:pt x="33191" y="6282"/>
                    <a:pt x="18458" y="20663"/>
                  </a:cubicBezTo>
                  <a:cubicBezTo>
                    <a:pt x="3784" y="34985"/>
                    <a:pt x="-3569" y="54541"/>
                    <a:pt x="-3569" y="79378"/>
                  </a:cubicBezTo>
                  <a:lnTo>
                    <a:pt x="-3569" y="611879"/>
                  </a:lnTo>
                  <a:cubicBezTo>
                    <a:pt x="-3569" y="637966"/>
                    <a:pt x="4438" y="659181"/>
                    <a:pt x="20452" y="675523"/>
                  </a:cubicBezTo>
                  <a:cubicBezTo>
                    <a:pt x="36466" y="691805"/>
                    <a:pt x="56884" y="699976"/>
                    <a:pt x="81708" y="699976"/>
                  </a:cubicBezTo>
                  <a:cubicBezTo>
                    <a:pt x="99388" y="699976"/>
                    <a:pt x="115402" y="694925"/>
                    <a:pt x="129778" y="684793"/>
                  </a:cubicBezTo>
                  <a:cubicBezTo>
                    <a:pt x="144185" y="674661"/>
                    <a:pt x="156240" y="660161"/>
                    <a:pt x="166062" y="641235"/>
                  </a:cubicBezTo>
                  <a:lnTo>
                    <a:pt x="346497" y="302568"/>
                  </a:lnTo>
                  <a:lnTo>
                    <a:pt x="525951" y="641235"/>
                  </a:lnTo>
                  <a:cubicBezTo>
                    <a:pt x="546221" y="680366"/>
                    <a:pt x="573694" y="699976"/>
                    <a:pt x="608340" y="699976"/>
                  </a:cubicBezTo>
                  <a:cubicBezTo>
                    <a:pt x="633164" y="699976"/>
                    <a:pt x="653434" y="691805"/>
                    <a:pt x="669150" y="675523"/>
                  </a:cubicBezTo>
                </a:path>
              </a:pathLst>
            </a:custGeom>
            <a:solidFill>
              <a:schemeClr val="bg1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" name="Freeform 1024">
              <a:extLst>
                <a:ext uri="{FF2B5EF4-FFF2-40B4-BE49-F238E27FC236}">
                  <a16:creationId xmlns:a16="http://schemas.microsoft.com/office/drawing/2014/main" id="{452C74DE-9864-8CFC-D071-62839CBE77FD}"/>
                </a:ext>
              </a:extLst>
            </p:cNvPr>
            <p:cNvSpPr/>
            <p:nvPr/>
          </p:nvSpPr>
          <p:spPr>
            <a:xfrm flipV="1">
              <a:off x="6739861" y="4331536"/>
              <a:ext cx="127415" cy="152198"/>
            </a:xfrm>
            <a:custGeom>
              <a:avLst/>
              <a:gdLst>
                <a:gd name="connsiteX0" fmla="*/ 560469 w 701644"/>
                <a:gd name="connsiteY0" fmla="*/ 144850 h 838122"/>
                <a:gd name="connsiteX1" fmla="*/ 560412 w 701644"/>
                <a:gd name="connsiteY1" fmla="*/ 144826 h 838122"/>
                <a:gd name="connsiteX2" fmla="*/ 240578 w 701644"/>
                <a:gd name="connsiteY2" fmla="*/ 837415 h 838122"/>
                <a:gd name="connsiteX3" fmla="*/ -878 w 701644"/>
                <a:gd name="connsiteY3" fmla="*/ 314510 h 838122"/>
                <a:gd name="connsiteX4" fmla="*/ 700736 w 701644"/>
                <a:gd name="connsiteY4" fmla="*/ -708 h 838122"/>
                <a:gd name="connsiteX5" fmla="*/ 700766 w 701644"/>
                <a:gd name="connsiteY5" fmla="*/ -648 h 838122"/>
                <a:gd name="connsiteX6" fmla="*/ 560469 w 701644"/>
                <a:gd name="connsiteY6" fmla="*/ 144850 h 83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1644" h="838122">
                  <a:moveTo>
                    <a:pt x="560469" y="144850"/>
                  </a:moveTo>
                  <a:lnTo>
                    <a:pt x="560412" y="144826"/>
                  </a:lnTo>
                  <a:lnTo>
                    <a:pt x="240578" y="837415"/>
                  </a:lnTo>
                  <a:lnTo>
                    <a:pt x="-878" y="314510"/>
                  </a:lnTo>
                  <a:lnTo>
                    <a:pt x="700736" y="-708"/>
                  </a:lnTo>
                  <a:lnTo>
                    <a:pt x="700766" y="-648"/>
                  </a:lnTo>
                  <a:cubicBezTo>
                    <a:pt x="638230" y="29296"/>
                    <a:pt x="588141" y="81120"/>
                    <a:pt x="560469" y="144850"/>
                  </a:cubicBezTo>
                </a:path>
              </a:pathLst>
            </a:custGeom>
            <a:solidFill>
              <a:srgbClr val="421644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 1026">
              <a:extLst>
                <a:ext uri="{FF2B5EF4-FFF2-40B4-BE49-F238E27FC236}">
                  <a16:creationId xmlns:a16="http://schemas.microsoft.com/office/drawing/2014/main" id="{1E8DD32B-65CB-F8C6-3182-8DD5572561C5}"/>
                </a:ext>
              </a:extLst>
            </p:cNvPr>
            <p:cNvSpPr/>
            <p:nvPr/>
          </p:nvSpPr>
          <p:spPr>
            <a:xfrm flipV="1">
              <a:off x="6783708" y="4181798"/>
              <a:ext cx="158623" cy="307045"/>
            </a:xfrm>
            <a:custGeom>
              <a:avLst/>
              <a:gdLst>
                <a:gd name="connsiteX0" fmla="*/ 845052 w 873504"/>
                <a:gd name="connsiteY0" fmla="*/ 409445 h 1690832"/>
                <a:gd name="connsiteX1" fmla="*/ 845290 w 873504"/>
                <a:gd name="connsiteY1" fmla="*/ 409560 h 1690832"/>
                <a:gd name="connsiteX2" fmla="*/ 266010 w 873504"/>
                <a:gd name="connsiteY2" fmla="*/ 1663507 h 1690832"/>
                <a:gd name="connsiteX3" fmla="*/ 260685 w 873504"/>
                <a:gd name="connsiteY3" fmla="*/ 1675035 h 1690832"/>
                <a:gd name="connsiteX4" fmla="*/ 256360 w 873504"/>
                <a:gd name="connsiteY4" fmla="*/ 1684424 h 1690832"/>
                <a:gd name="connsiteX5" fmla="*/ 256185 w 873504"/>
                <a:gd name="connsiteY5" fmla="*/ 1684335 h 1690832"/>
                <a:gd name="connsiteX6" fmla="*/ 253047 w 873504"/>
                <a:gd name="connsiteY6" fmla="*/ 1689980 h 1690832"/>
                <a:gd name="connsiteX7" fmla="*/ 287542 w 873504"/>
                <a:gd name="connsiteY7" fmla="*/ 1553363 h 1690832"/>
                <a:gd name="connsiteX8" fmla="*/ 261417 w 873504"/>
                <a:gd name="connsiteY8" fmla="*/ 1434068 h 1690832"/>
                <a:gd name="connsiteX9" fmla="*/ 261593 w 873504"/>
                <a:gd name="connsiteY9" fmla="*/ 1433979 h 1690832"/>
                <a:gd name="connsiteX10" fmla="*/ -979 w 873504"/>
                <a:gd name="connsiteY10" fmla="*/ 865401 h 1690832"/>
                <a:gd name="connsiteX11" fmla="*/ 318855 w 873504"/>
                <a:gd name="connsiteY11" fmla="*/ 172813 h 1690832"/>
                <a:gd name="connsiteX12" fmla="*/ 318911 w 873504"/>
                <a:gd name="connsiteY12" fmla="*/ 172837 h 1690832"/>
                <a:gd name="connsiteX13" fmla="*/ 583835 w 873504"/>
                <a:gd name="connsiteY13" fmla="*/ -853 h 1690832"/>
                <a:gd name="connsiteX14" fmla="*/ 872525 w 873504"/>
                <a:gd name="connsiteY14" fmla="*/ 287357 h 1690832"/>
                <a:gd name="connsiteX15" fmla="*/ 845052 w 873504"/>
                <a:gd name="connsiteY15" fmla="*/ 409445 h 16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3504" h="1690832">
                  <a:moveTo>
                    <a:pt x="845052" y="409445"/>
                  </a:moveTo>
                  <a:lnTo>
                    <a:pt x="845290" y="409560"/>
                  </a:lnTo>
                  <a:lnTo>
                    <a:pt x="266010" y="1663507"/>
                  </a:lnTo>
                  <a:cubicBezTo>
                    <a:pt x="264382" y="1667428"/>
                    <a:pt x="262486" y="1671202"/>
                    <a:pt x="260685" y="1675035"/>
                  </a:cubicBezTo>
                  <a:lnTo>
                    <a:pt x="256360" y="1684424"/>
                  </a:lnTo>
                  <a:lnTo>
                    <a:pt x="256185" y="1684335"/>
                  </a:lnTo>
                  <a:cubicBezTo>
                    <a:pt x="255220" y="1686266"/>
                    <a:pt x="254092" y="1688108"/>
                    <a:pt x="253047" y="1689980"/>
                  </a:cubicBezTo>
                  <a:cubicBezTo>
                    <a:pt x="275020" y="1649334"/>
                    <a:pt x="287542" y="1602804"/>
                    <a:pt x="287542" y="1553363"/>
                  </a:cubicBezTo>
                  <a:cubicBezTo>
                    <a:pt x="287542" y="1510755"/>
                    <a:pt x="278044" y="1470436"/>
                    <a:pt x="261417" y="1434068"/>
                  </a:cubicBezTo>
                  <a:lnTo>
                    <a:pt x="261593" y="1433979"/>
                  </a:lnTo>
                  <a:lnTo>
                    <a:pt x="-979" y="865401"/>
                  </a:lnTo>
                  <a:lnTo>
                    <a:pt x="318855" y="172813"/>
                  </a:lnTo>
                  <a:lnTo>
                    <a:pt x="318911" y="172837"/>
                  </a:lnTo>
                  <a:cubicBezTo>
                    <a:pt x="363306" y="70665"/>
                    <a:pt x="465132" y="-853"/>
                    <a:pt x="583835" y="-853"/>
                  </a:cubicBezTo>
                  <a:cubicBezTo>
                    <a:pt x="743286" y="-853"/>
                    <a:pt x="872525" y="128185"/>
                    <a:pt x="872525" y="287357"/>
                  </a:cubicBezTo>
                  <a:cubicBezTo>
                    <a:pt x="872525" y="331055"/>
                    <a:pt x="862494" y="372325"/>
                    <a:pt x="845052" y="409445"/>
                  </a:cubicBezTo>
                </a:path>
              </a:pathLst>
            </a:custGeom>
            <a:solidFill>
              <a:srgbClr val="A21058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8" name="Freeform 1027">
              <a:extLst>
                <a:ext uri="{FF2B5EF4-FFF2-40B4-BE49-F238E27FC236}">
                  <a16:creationId xmlns:a16="http://schemas.microsoft.com/office/drawing/2014/main" id="{CBB83368-2410-2858-A610-0CE1A8138E51}"/>
                </a:ext>
              </a:extLst>
            </p:cNvPr>
            <p:cNvSpPr/>
            <p:nvPr/>
          </p:nvSpPr>
          <p:spPr>
            <a:xfrm flipV="1">
              <a:off x="6625086" y="4154264"/>
              <a:ext cx="211016" cy="334579"/>
            </a:xfrm>
            <a:custGeom>
              <a:avLst/>
              <a:gdLst>
                <a:gd name="connsiteX0" fmla="*/ 872544 w 1162019"/>
                <a:gd name="connsiteY0" fmla="*/ 1841574 h 1842454"/>
                <a:gd name="connsiteX1" fmla="*/ 615589 w 1162019"/>
                <a:gd name="connsiteY1" fmla="*/ 1684307 h 1842454"/>
                <a:gd name="connsiteX2" fmla="*/ 615417 w 1162019"/>
                <a:gd name="connsiteY2" fmla="*/ 1684396 h 1842454"/>
                <a:gd name="connsiteX3" fmla="*/ 611080 w 1162019"/>
                <a:gd name="connsiteY3" fmla="*/ 1675007 h 1842454"/>
                <a:gd name="connsiteX4" fmla="*/ 605767 w 1162019"/>
                <a:gd name="connsiteY4" fmla="*/ 1663479 h 1842454"/>
                <a:gd name="connsiteX5" fmla="*/ 26475 w 1162019"/>
                <a:gd name="connsiteY5" fmla="*/ 409533 h 1842454"/>
                <a:gd name="connsiteX6" fmla="*/ 26710 w 1162019"/>
                <a:gd name="connsiteY6" fmla="*/ 409417 h 1842454"/>
                <a:gd name="connsiteX7" fmla="*/ -754 w 1162019"/>
                <a:gd name="connsiteY7" fmla="*/ 287329 h 1842454"/>
                <a:gd name="connsiteX8" fmla="*/ 287942 w 1162019"/>
                <a:gd name="connsiteY8" fmla="*/ -880 h 1842454"/>
                <a:gd name="connsiteX9" fmla="*/ 552863 w 1162019"/>
                <a:gd name="connsiteY9" fmla="*/ 172809 h 1842454"/>
                <a:gd name="connsiteX10" fmla="*/ 552922 w 1162019"/>
                <a:gd name="connsiteY10" fmla="*/ 172785 h 1842454"/>
                <a:gd name="connsiteX11" fmla="*/ 1135316 w 1162019"/>
                <a:gd name="connsiteY11" fmla="*/ 1433951 h 1842454"/>
                <a:gd name="connsiteX12" fmla="*/ 1135140 w 1162019"/>
                <a:gd name="connsiteY12" fmla="*/ 1434040 h 1842454"/>
                <a:gd name="connsiteX13" fmla="*/ 1161265 w 1162019"/>
                <a:gd name="connsiteY13" fmla="*/ 1553335 h 1842454"/>
                <a:gd name="connsiteX14" fmla="*/ 872544 w 1162019"/>
                <a:gd name="connsiteY14" fmla="*/ 1841574 h 184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2019" h="1842454">
                  <a:moveTo>
                    <a:pt x="872544" y="1841574"/>
                  </a:moveTo>
                  <a:cubicBezTo>
                    <a:pt x="760369" y="1841574"/>
                    <a:pt x="663377" y="1777574"/>
                    <a:pt x="615589" y="1684307"/>
                  </a:cubicBezTo>
                  <a:lnTo>
                    <a:pt x="615417" y="1684396"/>
                  </a:lnTo>
                  <a:lnTo>
                    <a:pt x="611080" y="1675007"/>
                  </a:lnTo>
                  <a:cubicBezTo>
                    <a:pt x="609276" y="1671174"/>
                    <a:pt x="607392" y="1667401"/>
                    <a:pt x="605767" y="1663479"/>
                  </a:cubicBezTo>
                  <a:lnTo>
                    <a:pt x="26475" y="409533"/>
                  </a:lnTo>
                  <a:lnTo>
                    <a:pt x="26710" y="409417"/>
                  </a:lnTo>
                  <a:cubicBezTo>
                    <a:pt x="9267" y="372297"/>
                    <a:pt x="-754" y="331027"/>
                    <a:pt x="-754" y="287329"/>
                  </a:cubicBezTo>
                  <a:cubicBezTo>
                    <a:pt x="-754" y="128157"/>
                    <a:pt x="128479" y="-880"/>
                    <a:pt x="287942" y="-880"/>
                  </a:cubicBezTo>
                  <a:cubicBezTo>
                    <a:pt x="406618" y="-880"/>
                    <a:pt x="508471" y="70637"/>
                    <a:pt x="552863" y="172809"/>
                  </a:cubicBezTo>
                  <a:lnTo>
                    <a:pt x="552922" y="172785"/>
                  </a:lnTo>
                  <a:lnTo>
                    <a:pt x="1135316" y="1433951"/>
                  </a:lnTo>
                  <a:lnTo>
                    <a:pt x="1135140" y="1434040"/>
                  </a:lnTo>
                  <a:cubicBezTo>
                    <a:pt x="1151767" y="1470408"/>
                    <a:pt x="1161265" y="1510728"/>
                    <a:pt x="1161265" y="1553335"/>
                  </a:cubicBezTo>
                  <a:cubicBezTo>
                    <a:pt x="1161265" y="1712534"/>
                    <a:pt x="1032010" y="1841574"/>
                    <a:pt x="872544" y="1841574"/>
                  </a:cubicBezTo>
                </a:path>
              </a:pathLst>
            </a:custGeom>
            <a:solidFill>
              <a:srgbClr val="EE1A6D"/>
            </a:solidFill>
            <a:ln w="29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30" name="Picture 4" descr="org.eclipse.jkube/openshift-gradle-plugin">
            <a:extLst>
              <a:ext uri="{FF2B5EF4-FFF2-40B4-BE49-F238E27FC236}">
                <a16:creationId xmlns:a16="http://schemas.microsoft.com/office/drawing/2014/main" id="{9585EDE5-FCC2-EE53-97B5-27A8D07F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40" y="1694744"/>
            <a:ext cx="1734352" cy="90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!!line" descr="line">
            <a:extLst>
              <a:ext uri="{FF2B5EF4-FFF2-40B4-BE49-F238E27FC236}">
                <a16:creationId xmlns:a16="http://schemas.microsoft.com/office/drawing/2014/main" id="{52FB9F03-631D-A116-81A7-C83ACA7A2D24}"/>
              </a:ext>
            </a:extLst>
          </p:cNvPr>
          <p:cNvCxnSpPr/>
          <p:nvPr/>
        </p:nvCxnSpPr>
        <p:spPr>
          <a:xfrm>
            <a:off x="6096000" y="159234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!!line" descr="line">
            <a:extLst>
              <a:ext uri="{FF2B5EF4-FFF2-40B4-BE49-F238E27FC236}">
                <a16:creationId xmlns:a16="http://schemas.microsoft.com/office/drawing/2014/main" id="{BFF6D5B3-365A-46F9-5A70-A2098F2AAE2E}"/>
              </a:ext>
            </a:extLst>
          </p:cNvPr>
          <p:cNvCxnSpPr/>
          <p:nvPr/>
        </p:nvCxnSpPr>
        <p:spPr>
          <a:xfrm>
            <a:off x="6096000" y="2723058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!!line" descr="line">
            <a:extLst>
              <a:ext uri="{FF2B5EF4-FFF2-40B4-BE49-F238E27FC236}">
                <a16:creationId xmlns:a16="http://schemas.microsoft.com/office/drawing/2014/main" id="{D33DEBB5-5413-AA02-2AF5-8FB4CBA57119}"/>
              </a:ext>
            </a:extLst>
          </p:cNvPr>
          <p:cNvCxnSpPr/>
          <p:nvPr/>
        </p:nvCxnSpPr>
        <p:spPr>
          <a:xfrm>
            <a:off x="6096000" y="3853774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!!line" descr="line">
            <a:extLst>
              <a:ext uri="{FF2B5EF4-FFF2-40B4-BE49-F238E27FC236}">
                <a16:creationId xmlns:a16="http://schemas.microsoft.com/office/drawing/2014/main" id="{8B16C0A5-5EAF-C2C0-3E0D-988213984799}"/>
              </a:ext>
            </a:extLst>
          </p:cNvPr>
          <p:cNvCxnSpPr/>
          <p:nvPr/>
        </p:nvCxnSpPr>
        <p:spPr>
          <a:xfrm>
            <a:off x="6096000" y="4984490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345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3.33333E-6 L 5E-6 0.04561 " pathEditMode="relative" rAng="0" ptsTypes="AA">
                                      <p:cBhvr>
                                        <p:cTn id="17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3.33333E-6 L 5E-6 0.04561 " pathEditMode="relative" rAng="0" ptsTypes="AA">
                                      <p:cBhvr>
                                        <p:cTn id="22" dur="700" spd="-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29167E-6 1.85185E-6 L 2.29167E-6 0.0456 " pathEditMode="relative" rAng="0" ptsTypes="AA">
                                      <p:cBhvr>
                                        <p:cTn id="30" dur="7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-3.33333E-6 L 5E-6 0.04561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8.33333E-7 -2.96296E-6 L -8.33333E-7 0.0456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E-6 -3.33333E-6 L 5E-6 0.04561 " pathEditMode="relative" rAng="0" ptsTypes="AA">
                                      <p:cBhvr>
                                        <p:cTn id="48" dur="700" spd="-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875E-6 7.40741E-7 L -1.875E-6 0.0456 " pathEditMode="relative" rAng="0" ptsTypes="AA">
                                      <p:cBhvr>
                                        <p:cTn id="56" dur="7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5E-6 -3.33333E-6 L 5E-6 0.04561 " pathEditMode="relative" rAng="0" ptsTypes="AA">
                                      <p:cBhvr>
                                        <p:cTn id="61" dur="7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4E4D00-78EF-C109-7FB4-352FB7CD0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White">
          <a:xfrm>
            <a:off x="6096000" y="292100"/>
            <a:ext cx="5806440" cy="6272784"/>
          </a:xfrm>
          <a:prstGeom prst="roundRect">
            <a:avLst>
              <a:gd name="adj" fmla="val 1078"/>
            </a:avLst>
          </a:prstGeom>
          <a:solidFill>
            <a:srgbClr val="FFFFFF"/>
          </a:solidFill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14960F-62B3-B011-7306-6D35F1BED49F}"/>
              </a:ext>
            </a:extLst>
          </p:cNvPr>
          <p:cNvSpPr txBox="1"/>
          <p:nvPr/>
        </p:nvSpPr>
        <p:spPr bwMode="blackWhite">
          <a:xfrm>
            <a:off x="6641170" y="824742"/>
            <a:ext cx="4716101" cy="3877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Community engagement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AD15A84-9A15-31B4-A394-5CB8D632D1DC}"/>
              </a:ext>
            </a:extLst>
          </p:cNvPr>
          <p:cNvSpPr txBox="1">
            <a:spLocks/>
          </p:cNvSpPr>
          <p:nvPr/>
        </p:nvSpPr>
        <p:spPr>
          <a:xfrm>
            <a:off x="8895836" y="1788368"/>
            <a:ext cx="2401345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 dirty="0">
                <a:latin typeface="+mj-lt"/>
              </a:rPr>
              <a:t>3.6M+ Java repositories hosted, free support and resources for Java </a:t>
            </a:r>
            <a:r>
              <a:rPr lang="en-US" sz="1600" spc="-70" dirty="0" err="1">
                <a:latin typeface="+mj-lt"/>
              </a:rPr>
              <a:t>devs</a:t>
            </a:r>
            <a:endParaRPr lang="en-US" sz="1600" spc="-70" dirty="0">
              <a:latin typeface="+mj-lt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EF5623-61AA-25B6-B491-75E1818D4FA9}"/>
              </a:ext>
            </a:extLst>
          </p:cNvPr>
          <p:cNvSpPr txBox="1">
            <a:spLocks/>
          </p:cNvSpPr>
          <p:nvPr/>
        </p:nvSpPr>
        <p:spPr>
          <a:xfrm>
            <a:off x="8895836" y="2919084"/>
            <a:ext cx="225465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>
                <a:latin typeface="+mj-lt"/>
              </a:rPr>
              <a:t>Java extensions for Maven, Run/Debug, Unit Testing and more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25C8EC3-8E0B-A2CC-938D-D1C3EFC97C2E}"/>
              </a:ext>
            </a:extLst>
          </p:cNvPr>
          <p:cNvSpPr txBox="1">
            <a:spLocks/>
          </p:cNvSpPr>
          <p:nvPr/>
        </p:nvSpPr>
        <p:spPr>
          <a:xfrm>
            <a:off x="8895837" y="4049800"/>
            <a:ext cx="217273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>
                <a:latin typeface="+mj-lt"/>
              </a:rPr>
              <a:t>Support for open standards like Jakarta EE and </a:t>
            </a:r>
            <a:r>
              <a:rPr lang="en-US" sz="1600" spc="-70" err="1">
                <a:latin typeface="+mj-lt"/>
              </a:rPr>
              <a:t>MicroProfile</a:t>
            </a:r>
            <a:endParaRPr lang="en-US" sz="1600" spc="-70">
              <a:latin typeface="+mj-lt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6279732-B16B-8BD9-B8F8-E4E1FCEFE479}"/>
              </a:ext>
            </a:extLst>
          </p:cNvPr>
          <p:cNvSpPr txBox="1">
            <a:spLocks/>
          </p:cNvSpPr>
          <p:nvPr/>
        </p:nvSpPr>
        <p:spPr>
          <a:xfrm>
            <a:off x="8895836" y="5180519"/>
            <a:ext cx="204828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20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1pPr>
            <a:lvl2pPr marL="0" lvl="1">
              <a:spcBef>
                <a:spcPts val="1200"/>
              </a:spcBef>
              <a:defRPr sz="2800" spc="-50">
                <a:gradFill>
                  <a:gsLst>
                    <a:gs pos="76506">
                      <a:srgbClr val="FFFFFF"/>
                    </a:gs>
                    <a:gs pos="58434">
                      <a:srgbClr val="FFFFFF"/>
                    </a:gs>
                  </a:gsLst>
                  <a:lin ang="2700000" scaled="1"/>
                </a:gradFill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-70">
                <a:latin typeface="+mj-lt"/>
              </a:rPr>
              <a:t>Member of the JCP to directly contribute with Java specifications</a:t>
            </a:r>
          </a:p>
        </p:txBody>
      </p:sp>
      <p:pic>
        <p:nvPicPr>
          <p:cNvPr id="54" name="Picture 2" descr="Best Visual Studio Code Extensions. - DEV Community">
            <a:extLst>
              <a:ext uri="{FF2B5EF4-FFF2-40B4-BE49-F238E27FC236}">
                <a16:creationId xmlns:a16="http://schemas.microsoft.com/office/drawing/2014/main" id="{30FE09DC-E98A-B719-D9F5-0E5C7BB3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341" y="8119897"/>
            <a:ext cx="102572" cy="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github">
            <a:extLst>
              <a:ext uri="{FF2B5EF4-FFF2-40B4-BE49-F238E27FC236}">
                <a16:creationId xmlns:a16="http://schemas.microsoft.com/office/drawing/2014/main" id="{06EDD966-AB63-9ACD-BF59-C55CBF96B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839" y="1871698"/>
            <a:ext cx="1395138" cy="572004"/>
          </a:xfrm>
          <a:prstGeom prst="rect">
            <a:avLst/>
          </a:prstGeom>
          <a:noFill/>
        </p:spPr>
      </p:pic>
      <p:cxnSp>
        <p:nvCxnSpPr>
          <p:cNvPr id="71" name="!!line" descr="line">
            <a:extLst>
              <a:ext uri="{FF2B5EF4-FFF2-40B4-BE49-F238E27FC236}">
                <a16:creationId xmlns:a16="http://schemas.microsoft.com/office/drawing/2014/main" id="{52FB9F03-631D-A116-81A7-C83ACA7A2D24}"/>
              </a:ext>
            </a:extLst>
          </p:cNvPr>
          <p:cNvCxnSpPr/>
          <p:nvPr/>
        </p:nvCxnSpPr>
        <p:spPr>
          <a:xfrm>
            <a:off x="6096000" y="1592342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!!line" descr="line">
            <a:extLst>
              <a:ext uri="{FF2B5EF4-FFF2-40B4-BE49-F238E27FC236}">
                <a16:creationId xmlns:a16="http://schemas.microsoft.com/office/drawing/2014/main" id="{BFF6D5B3-365A-46F9-5A70-A2098F2AAE2E}"/>
              </a:ext>
            </a:extLst>
          </p:cNvPr>
          <p:cNvCxnSpPr/>
          <p:nvPr/>
        </p:nvCxnSpPr>
        <p:spPr>
          <a:xfrm>
            <a:off x="6096000" y="2723058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!!line" descr="line">
            <a:extLst>
              <a:ext uri="{FF2B5EF4-FFF2-40B4-BE49-F238E27FC236}">
                <a16:creationId xmlns:a16="http://schemas.microsoft.com/office/drawing/2014/main" id="{D33DEBB5-5413-AA02-2AF5-8FB4CBA57119}"/>
              </a:ext>
            </a:extLst>
          </p:cNvPr>
          <p:cNvCxnSpPr/>
          <p:nvPr/>
        </p:nvCxnSpPr>
        <p:spPr>
          <a:xfrm>
            <a:off x="6096000" y="3853774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!!line" descr="line">
            <a:extLst>
              <a:ext uri="{FF2B5EF4-FFF2-40B4-BE49-F238E27FC236}">
                <a16:creationId xmlns:a16="http://schemas.microsoft.com/office/drawing/2014/main" id="{8B16C0A5-5EAF-C2C0-3E0D-988213984799}"/>
              </a:ext>
            </a:extLst>
          </p:cNvPr>
          <p:cNvCxnSpPr/>
          <p:nvPr/>
        </p:nvCxnSpPr>
        <p:spPr>
          <a:xfrm>
            <a:off x="6096000" y="4984490"/>
            <a:ext cx="5801868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 descr="icons">
            <a:extLst>
              <a:ext uri="{FF2B5EF4-FFF2-40B4-BE49-F238E27FC236}">
                <a16:creationId xmlns:a16="http://schemas.microsoft.com/office/drawing/2014/main" id="{03E5A786-0B8F-48C9-C8D7-941EF2C0432A}"/>
              </a:ext>
            </a:extLst>
          </p:cNvPr>
          <p:cNvGrpSpPr/>
          <p:nvPr/>
        </p:nvGrpSpPr>
        <p:grpSpPr>
          <a:xfrm>
            <a:off x="6932796" y="4145875"/>
            <a:ext cx="1425825" cy="577491"/>
            <a:chOff x="6932796" y="4145875"/>
            <a:chExt cx="1425825" cy="577491"/>
          </a:xfrm>
        </p:grpSpPr>
        <p:pic>
          <p:nvPicPr>
            <p:cNvPr id="51" name="Picture 14">
              <a:extLst>
                <a:ext uri="{FF2B5EF4-FFF2-40B4-BE49-F238E27FC236}">
                  <a16:creationId xmlns:a16="http://schemas.microsoft.com/office/drawing/2014/main" id="{8B1F3CE7-5A30-4D65-0E8E-F9CA0B95F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68415" y="4145875"/>
              <a:ext cx="690206" cy="57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012B94-2587-57D5-96B2-6CE7B0E7553A}"/>
                </a:ext>
              </a:extLst>
            </p:cNvPr>
            <p:cNvGrpSpPr/>
            <p:nvPr/>
          </p:nvGrpSpPr>
          <p:grpSpPr>
            <a:xfrm>
              <a:off x="6932796" y="4205129"/>
              <a:ext cx="468668" cy="454232"/>
              <a:chOff x="-211706" y="-3094283"/>
              <a:chExt cx="1294428" cy="1254557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55028CF-7D41-273F-61AD-9FF21B9E7714}"/>
                  </a:ext>
                </a:extLst>
              </p:cNvPr>
              <p:cNvSpPr/>
              <p:nvPr/>
            </p:nvSpPr>
            <p:spPr>
              <a:xfrm>
                <a:off x="490286" y="-3094283"/>
                <a:ext cx="592436" cy="1102834"/>
              </a:xfrm>
              <a:custGeom>
                <a:avLst/>
                <a:gdLst>
                  <a:gd name="connsiteX0" fmla="*/ 555308 w 592436"/>
                  <a:gd name="connsiteY0" fmla="*/ 0 h 1102834"/>
                  <a:gd name="connsiteX1" fmla="*/ 235268 w 592436"/>
                  <a:gd name="connsiteY1" fmla="*/ 348014 h 1102834"/>
                  <a:gd name="connsiteX2" fmla="*/ 0 w 592436"/>
                  <a:gd name="connsiteY2" fmla="*/ 1033611 h 1102834"/>
                  <a:gd name="connsiteX3" fmla="*/ 278130 w 592436"/>
                  <a:gd name="connsiteY3" fmla="*/ 1102834 h 1102834"/>
                  <a:gd name="connsiteX4" fmla="*/ 555308 w 592436"/>
                  <a:gd name="connsiteY4" fmla="*/ 0 h 1102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436" h="1102834">
                    <a:moveTo>
                      <a:pt x="555308" y="0"/>
                    </a:moveTo>
                    <a:lnTo>
                      <a:pt x="235268" y="348014"/>
                    </a:lnTo>
                    <a:cubicBezTo>
                      <a:pt x="231458" y="524391"/>
                      <a:pt x="188595" y="790854"/>
                      <a:pt x="0" y="1033611"/>
                    </a:cubicBezTo>
                    <a:lnTo>
                      <a:pt x="278130" y="1102834"/>
                    </a:lnTo>
                    <a:cubicBezTo>
                      <a:pt x="741998" y="668528"/>
                      <a:pt x="555308" y="0"/>
                      <a:pt x="555308" y="0"/>
                    </a:cubicBez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801825A-8503-445F-871E-088D8A1F5CC7}"/>
                  </a:ext>
                </a:extLst>
              </p:cNvPr>
              <p:cNvSpPr/>
              <p:nvPr/>
            </p:nvSpPr>
            <p:spPr>
              <a:xfrm>
                <a:off x="7369" y="-2947301"/>
                <a:ext cx="718523" cy="888525"/>
              </a:xfrm>
              <a:custGeom>
                <a:avLst/>
                <a:gdLst>
                  <a:gd name="connsiteX0" fmla="*/ 718185 w 718523"/>
                  <a:gd name="connsiteY0" fmla="*/ 201033 h 888525"/>
                  <a:gd name="connsiteX1" fmla="*/ 704850 w 718523"/>
                  <a:gd name="connsiteY1" fmla="*/ 0 h 888525"/>
                  <a:gd name="connsiteX2" fmla="*/ 0 w 718523"/>
                  <a:gd name="connsiteY2" fmla="*/ 769044 h 888525"/>
                  <a:gd name="connsiteX3" fmla="*/ 481965 w 718523"/>
                  <a:gd name="connsiteY3" fmla="*/ 888526 h 888525"/>
                  <a:gd name="connsiteX4" fmla="*/ 482917 w 718523"/>
                  <a:gd name="connsiteY4" fmla="*/ 886629 h 888525"/>
                  <a:gd name="connsiteX5" fmla="*/ 161925 w 718523"/>
                  <a:gd name="connsiteY5" fmla="*/ 806975 h 888525"/>
                  <a:gd name="connsiteX6" fmla="*/ 718185 w 718523"/>
                  <a:gd name="connsiteY6" fmla="*/ 201033 h 8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523" h="888525">
                    <a:moveTo>
                      <a:pt x="718185" y="201033"/>
                    </a:moveTo>
                    <a:cubicBezTo>
                      <a:pt x="721043" y="78706"/>
                      <a:pt x="704850" y="0"/>
                      <a:pt x="704850" y="0"/>
                    </a:cubicBezTo>
                    <a:lnTo>
                      <a:pt x="0" y="769044"/>
                    </a:lnTo>
                    <a:lnTo>
                      <a:pt x="481965" y="888526"/>
                    </a:lnTo>
                    <a:cubicBezTo>
                      <a:pt x="481965" y="887578"/>
                      <a:pt x="482917" y="887578"/>
                      <a:pt x="482917" y="886629"/>
                    </a:cubicBezTo>
                    <a:lnTo>
                      <a:pt x="161925" y="806975"/>
                    </a:lnTo>
                    <a:lnTo>
                      <a:pt x="718185" y="201033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708D2EA-7696-11D8-9F92-E238EBAF965C}"/>
                  </a:ext>
                </a:extLst>
              </p:cNvPr>
              <p:cNvSpPr/>
              <p:nvPr/>
            </p:nvSpPr>
            <p:spPr>
              <a:xfrm>
                <a:off x="170246" y="-2746269"/>
                <a:ext cx="555307" cy="685596"/>
              </a:xfrm>
              <a:custGeom>
                <a:avLst/>
                <a:gdLst>
                  <a:gd name="connsiteX0" fmla="*/ 0 w 555307"/>
                  <a:gd name="connsiteY0" fmla="*/ 605942 h 685596"/>
                  <a:gd name="connsiteX1" fmla="*/ 320993 w 555307"/>
                  <a:gd name="connsiteY1" fmla="*/ 685597 h 685596"/>
                  <a:gd name="connsiteX2" fmla="*/ 555308 w 555307"/>
                  <a:gd name="connsiteY2" fmla="*/ 0 h 685596"/>
                  <a:gd name="connsiteX3" fmla="*/ 0 w 555307"/>
                  <a:gd name="connsiteY3" fmla="*/ 605942 h 68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307" h="685596">
                    <a:moveTo>
                      <a:pt x="0" y="605942"/>
                    </a:moveTo>
                    <a:lnTo>
                      <a:pt x="320993" y="685597"/>
                    </a:lnTo>
                    <a:cubicBezTo>
                      <a:pt x="508635" y="442841"/>
                      <a:pt x="551498" y="177326"/>
                      <a:pt x="555308" y="0"/>
                    </a:cubicBezTo>
                    <a:lnTo>
                      <a:pt x="0" y="60594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558E013-F3C2-3F97-D8E6-FA4AA0C4CF9A}"/>
                  </a:ext>
                </a:extLst>
              </p:cNvPr>
              <p:cNvSpPr/>
              <p:nvPr/>
            </p:nvSpPr>
            <p:spPr>
              <a:xfrm>
                <a:off x="-211706" y="-2200067"/>
                <a:ext cx="909637" cy="360341"/>
              </a:xfrm>
              <a:custGeom>
                <a:avLst/>
                <a:gdLst>
                  <a:gd name="connsiteX0" fmla="*/ 827723 w 909637"/>
                  <a:gd name="connsiteY0" fmla="*/ 219998 h 360341"/>
                  <a:gd name="connsiteX1" fmla="*/ 909638 w 909637"/>
                  <a:gd name="connsiteY1" fmla="*/ 223791 h 360341"/>
                  <a:gd name="connsiteX2" fmla="*/ 0 w 909637"/>
                  <a:gd name="connsiteY2" fmla="*/ 0 h 360341"/>
                  <a:gd name="connsiteX3" fmla="*/ 373380 w 909637"/>
                  <a:gd name="connsiteY3" fmla="*/ 360341 h 360341"/>
                  <a:gd name="connsiteX4" fmla="*/ 827723 w 909637"/>
                  <a:gd name="connsiteY4" fmla="*/ 219998 h 36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9637" h="360341">
                    <a:moveTo>
                      <a:pt x="827723" y="219998"/>
                    </a:moveTo>
                    <a:cubicBezTo>
                      <a:pt x="855345" y="219998"/>
                      <a:pt x="882968" y="220946"/>
                      <a:pt x="909638" y="223791"/>
                    </a:cubicBezTo>
                    <a:lnTo>
                      <a:pt x="0" y="0"/>
                    </a:lnTo>
                    <a:cubicBezTo>
                      <a:pt x="0" y="0"/>
                      <a:pt x="169545" y="55948"/>
                      <a:pt x="373380" y="360341"/>
                    </a:cubicBezTo>
                    <a:cubicBezTo>
                      <a:pt x="481965" y="274049"/>
                      <a:pt x="644843" y="219998"/>
                      <a:pt x="827723" y="2199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" name="Group 1" descr="Visual Studio Code logo">
            <a:extLst>
              <a:ext uri="{FF2B5EF4-FFF2-40B4-BE49-F238E27FC236}">
                <a16:creationId xmlns:a16="http://schemas.microsoft.com/office/drawing/2014/main" id="{13505ADE-F45B-7983-1CB6-FD88CD9662BD}"/>
              </a:ext>
            </a:extLst>
          </p:cNvPr>
          <p:cNvGrpSpPr/>
          <p:nvPr/>
        </p:nvGrpSpPr>
        <p:grpSpPr>
          <a:xfrm>
            <a:off x="6971839" y="2863971"/>
            <a:ext cx="1593093" cy="738664"/>
            <a:chOff x="6683081" y="2863970"/>
            <a:chExt cx="2046525" cy="948905"/>
          </a:xfrm>
        </p:grpSpPr>
        <p:pic>
          <p:nvPicPr>
            <p:cNvPr id="40" name="Picture 2" descr="Best Visual Studio Code Extensions. - DEV Community">
              <a:extLst>
                <a:ext uri="{FF2B5EF4-FFF2-40B4-BE49-F238E27FC236}">
                  <a16:creationId xmlns:a16="http://schemas.microsoft.com/office/drawing/2014/main" id="{4DF53E4D-308F-4934-6113-06734058DB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92" b="9131"/>
            <a:stretch/>
          </p:blipFill>
          <p:spPr bwMode="auto">
            <a:xfrm>
              <a:off x="6683081" y="3502325"/>
              <a:ext cx="2046525" cy="31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Best Visual Studio Code Extensions. - DEV Community">
              <a:extLst>
                <a:ext uri="{FF2B5EF4-FFF2-40B4-BE49-F238E27FC236}">
                  <a16:creationId xmlns:a16="http://schemas.microsoft.com/office/drawing/2014/main" id="{23213DE5-8EDD-6478-A40E-1BD2CF79F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8" b="34611"/>
            <a:stretch/>
          </p:blipFill>
          <p:spPr bwMode="auto">
            <a:xfrm>
              <a:off x="6683081" y="2863970"/>
              <a:ext cx="2046525" cy="655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JavaCommunityProcess - Twitter Search / Twitter">
            <a:extLst>
              <a:ext uri="{FF2B5EF4-FFF2-40B4-BE49-F238E27FC236}">
                <a16:creationId xmlns:a16="http://schemas.microsoft.com/office/drawing/2014/main" id="{BB222FD4-9539-0AFF-4021-FC1907C1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35" y="5190064"/>
            <a:ext cx="1309518" cy="67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91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04561 " pathEditMode="relative" rAng="0" ptsTypes="AA">
                                      <p:cBhvr>
                                        <p:cTn id="12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58333E-6 1.85185E-6 L 4.58333E-6 0.0456 " pathEditMode="relative" rAng="0" ptsTypes="AA">
                                      <p:cBhvr>
                                        <p:cTn id="20" dur="7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11022E-16 -2.96296E-6 L 1.11022E-16 0.0456 " pathEditMode="relative" rAng="0" ptsTypes="AA">
                                      <p:cBhvr>
                                        <p:cTn id="28" dur="7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875E-6 7.40741E-7 L -1.875E-6 0.0456 " pathEditMode="relative" rAng="0" ptsTypes="AA">
                                      <p:cBhvr>
                                        <p:cTn id="36" dur="7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2.5E-6 0.04561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1.85185E-6 L -2.5E-6 0.0456 " pathEditMode="relative" rAng="0" ptsTypes="AA">
                                      <p:cBhvr>
                                        <p:cTn id="46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5E-6 -2.96296E-6 L -2.5E-6 0.0456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5E-6 7.40741E-7 L -2.5E-6 0.0456 " pathEditMode="relative" rAng="0" ptsTypes="AA">
                                      <p:cBhvr>
                                        <p:cTn id="56" dur="700" spd="-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DE336-BCFB-4534-9E4D-1ADC80976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B319D1-D944-4043-9A56-161A08903CB5}"/>
              </a:ext>
            </a:extLst>
          </p:cNvPr>
          <p:cNvSpPr txBox="1"/>
          <p:nvPr/>
        </p:nvSpPr>
        <p:spPr bwMode="blackWhite">
          <a:xfrm>
            <a:off x="7005757" y="1417356"/>
            <a:ext cx="3982354" cy="110799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4000" ker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Microsoft Build of OpenJDK</a:t>
            </a:r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C733AC4-36C5-5366-DB7A-DA1BBA661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r="-2" b="48581"/>
          <a:stretch/>
        </p:blipFill>
        <p:spPr>
          <a:xfrm>
            <a:off x="7005757" y="3550551"/>
            <a:ext cx="3999519" cy="1890093"/>
          </a:xfrm>
          <a:prstGeom prst="rect">
            <a:avLst/>
          </a:prstGeom>
          <a:noFill/>
          <a:ln>
            <a:noFill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F026B8-BF8B-3ABD-AEC7-8CD239CCAAE2}"/>
              </a:ext>
            </a:extLst>
          </p:cNvPr>
          <p:cNvSpPr txBox="1"/>
          <p:nvPr/>
        </p:nvSpPr>
        <p:spPr bwMode="blackWhite">
          <a:xfrm>
            <a:off x="7005757" y="2715196"/>
            <a:ext cx="4716101" cy="3323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microsoft.com</a:t>
            </a:r>
            <a:r>
              <a:rPr lang="en-US" sz="24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4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openjdk</a:t>
            </a:r>
            <a:endParaRPr lang="en-US" sz="2400">
              <a:gradFill flip="none" rotWithShape="1"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1"/>
                <a:tileRect/>
              </a:gra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83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0443 -0.3641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8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5E-6 7.40741E-7 L -2.5E-6 0.03542 " pathEditMode="relative" rAng="0" ptsTypes="AA">
                                      <p:cBhvr>
                                        <p:cTn id="15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Best Visual Studio Code Extensions. - DEV Community">
            <a:extLst>
              <a:ext uri="{FF2B5EF4-FFF2-40B4-BE49-F238E27FC236}">
                <a16:creationId xmlns:a16="http://schemas.microsoft.com/office/drawing/2014/main" id="{30FE09DC-E98A-B719-D9F5-0E5C7BB3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341" y="8119897"/>
            <a:ext cx="102572" cy="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BC4F42-D5DE-74DF-0F8F-989E6BA72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4B4D28D-2C79-4EFF-D4B1-25C36E6A45F2}"/>
              </a:ext>
            </a:extLst>
          </p:cNvPr>
          <p:cNvSpPr txBox="1"/>
          <p:nvPr/>
        </p:nvSpPr>
        <p:spPr bwMode="blackWhite">
          <a:xfrm>
            <a:off x="7005758" y="1654641"/>
            <a:ext cx="3225170" cy="88639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ker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Microsoft Build of OpenJDK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D486A3-5FD8-AFE0-B9DC-9A60445F3BF3}"/>
              </a:ext>
            </a:extLst>
          </p:cNvPr>
          <p:cNvSpPr txBox="1"/>
          <p:nvPr/>
        </p:nvSpPr>
        <p:spPr bwMode="blackWhite">
          <a:xfrm>
            <a:off x="7005757" y="2686934"/>
            <a:ext cx="4716101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microsoft.com</a:t>
            </a:r>
            <a:r>
              <a:rPr lang="en-US" sz="20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openjdk</a:t>
            </a:r>
            <a:endParaRPr lang="en-US" sz="2000">
              <a:gradFill flip="none" rotWithShape="1"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1"/>
                <a:tileRect/>
              </a:gra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BF364E-4553-DA71-8385-92AA65CB9020}"/>
              </a:ext>
            </a:extLst>
          </p:cNvPr>
          <p:cNvSpPr txBox="1"/>
          <p:nvPr/>
        </p:nvSpPr>
        <p:spPr bwMode="blackWhite">
          <a:xfrm>
            <a:off x="7005758" y="3846905"/>
            <a:ext cx="4243088" cy="3323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+mj-lt"/>
                <a:ea typeface="Open Sans"/>
                <a:cs typeface="Open Sans"/>
              </a:rPr>
              <a:t>OpenJDK 11 &amp; 17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44BF63-C8A6-21B3-7775-803093EFBFDB}"/>
              </a:ext>
            </a:extLst>
          </p:cNvPr>
          <p:cNvSpPr txBox="1"/>
          <p:nvPr/>
        </p:nvSpPr>
        <p:spPr bwMode="blackWhite">
          <a:xfrm>
            <a:off x="7005758" y="4312247"/>
            <a:ext cx="4243088" cy="68223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Linux, Alpine, macOS, Windows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X86-64, Arm64, and Apple Silicon</a:t>
            </a:r>
          </a:p>
        </p:txBody>
      </p:sp>
      <p:cxnSp>
        <p:nvCxnSpPr>
          <p:cNvPr id="4" name="Straight Connector 3" descr="line">
            <a:extLst>
              <a:ext uri="{FF2B5EF4-FFF2-40B4-BE49-F238E27FC236}">
                <a16:creationId xmlns:a16="http://schemas.microsoft.com/office/drawing/2014/main" id="{3F60F194-321F-28B7-B43F-2793DBCC88C3}"/>
              </a:ext>
            </a:extLst>
          </p:cNvPr>
          <p:cNvCxnSpPr/>
          <p:nvPr/>
        </p:nvCxnSpPr>
        <p:spPr>
          <a:xfrm>
            <a:off x="7005757" y="3429000"/>
            <a:ext cx="4144730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116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Best Visual Studio Code Extensions. - DEV Community">
            <a:extLst>
              <a:ext uri="{FF2B5EF4-FFF2-40B4-BE49-F238E27FC236}">
                <a16:creationId xmlns:a16="http://schemas.microsoft.com/office/drawing/2014/main" id="{30FE09DC-E98A-B719-D9F5-0E5C7BB3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341" y="8119897"/>
            <a:ext cx="102572" cy="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BC4F42-D5DE-74DF-0F8F-989E6BA72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4B4D28D-2C79-4EFF-D4B1-25C36E6A45F2}"/>
              </a:ext>
            </a:extLst>
          </p:cNvPr>
          <p:cNvSpPr txBox="1"/>
          <p:nvPr/>
        </p:nvSpPr>
        <p:spPr bwMode="blackWhite">
          <a:xfrm>
            <a:off x="7005758" y="1654641"/>
            <a:ext cx="3225170" cy="88639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ker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Microsoft Build of OpenJDK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D486A3-5FD8-AFE0-B9DC-9A60445F3BF3}"/>
              </a:ext>
            </a:extLst>
          </p:cNvPr>
          <p:cNvSpPr txBox="1"/>
          <p:nvPr/>
        </p:nvSpPr>
        <p:spPr bwMode="blackWhite">
          <a:xfrm>
            <a:off x="7005757" y="2686934"/>
            <a:ext cx="4716101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microsoft.com</a:t>
            </a:r>
            <a:r>
              <a:rPr lang="en-US" sz="20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openjdk</a:t>
            </a:r>
            <a:endParaRPr lang="en-US" sz="2000">
              <a:gradFill flip="none" rotWithShape="1"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1"/>
                <a:tileRect/>
              </a:gra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BF364E-4553-DA71-8385-92AA65CB9020}"/>
              </a:ext>
            </a:extLst>
          </p:cNvPr>
          <p:cNvSpPr txBox="1"/>
          <p:nvPr/>
        </p:nvSpPr>
        <p:spPr bwMode="blackWhite">
          <a:xfrm>
            <a:off x="7005758" y="3846905"/>
            <a:ext cx="4243088" cy="3323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Container Images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44BF63-C8A6-21B3-7775-803093EFBFDB}"/>
              </a:ext>
            </a:extLst>
          </p:cNvPr>
          <p:cNvSpPr txBox="1"/>
          <p:nvPr/>
        </p:nvSpPr>
        <p:spPr bwMode="blackWhite">
          <a:xfrm>
            <a:off x="7005758" y="4312247"/>
            <a:ext cx="4243088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err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mcr.microsoft.com</a:t>
            </a: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err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openjdk</a:t>
            </a: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err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jdk</a:t>
            </a:r>
            <a:endParaRPr lang="en-US" sz="2000"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 descr="line">
            <a:extLst>
              <a:ext uri="{FF2B5EF4-FFF2-40B4-BE49-F238E27FC236}">
                <a16:creationId xmlns:a16="http://schemas.microsoft.com/office/drawing/2014/main" id="{3F60F194-321F-28B7-B43F-2793DBCC88C3}"/>
              </a:ext>
            </a:extLst>
          </p:cNvPr>
          <p:cNvCxnSpPr/>
          <p:nvPr/>
        </p:nvCxnSpPr>
        <p:spPr>
          <a:xfrm>
            <a:off x="7005757" y="3429000"/>
            <a:ext cx="4144730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789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Best Visual Studio Code Extensions. - DEV Community">
            <a:extLst>
              <a:ext uri="{FF2B5EF4-FFF2-40B4-BE49-F238E27FC236}">
                <a16:creationId xmlns:a16="http://schemas.microsoft.com/office/drawing/2014/main" id="{30FE09DC-E98A-B719-D9F5-0E5C7BB3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341" y="8119897"/>
            <a:ext cx="102572" cy="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BC4F42-D5DE-74DF-0F8F-989E6BA72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" t="9903" r="42468" b="9903"/>
          <a:stretch/>
        </p:blipFill>
        <p:spPr bwMode="blackWhite">
          <a:xfrm>
            <a:off x="6482334" y="914400"/>
            <a:ext cx="5029200" cy="5029200"/>
          </a:xfrm>
          <a:prstGeom prst="roundRect">
            <a:avLst>
              <a:gd name="adj" fmla="val 1232"/>
            </a:avLst>
          </a:prstGeom>
          <a:effectLst>
            <a:outerShdw blurRad="127000" dist="127000" dir="2700000" algn="tl" rotWithShape="0">
              <a:srgbClr val="2F2F2F">
                <a:alpha val="50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4B4D28D-2C79-4EFF-D4B1-25C36E6A45F2}"/>
              </a:ext>
            </a:extLst>
          </p:cNvPr>
          <p:cNvSpPr txBox="1"/>
          <p:nvPr/>
        </p:nvSpPr>
        <p:spPr bwMode="blackWhite">
          <a:xfrm>
            <a:off x="7005758" y="1654641"/>
            <a:ext cx="3225170" cy="88639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ker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</a:gradFill>
                <a:latin typeface="Segoe UI Semibold"/>
              </a:rPr>
              <a:t>Microsoft Build of OpenJDK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D486A3-5FD8-AFE0-B9DC-9A60445F3BF3}"/>
              </a:ext>
            </a:extLst>
          </p:cNvPr>
          <p:cNvSpPr txBox="1"/>
          <p:nvPr/>
        </p:nvSpPr>
        <p:spPr bwMode="blackWhite">
          <a:xfrm>
            <a:off x="7005757" y="2686934"/>
            <a:ext cx="4716101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microsoft.com</a:t>
            </a:r>
            <a:r>
              <a:rPr lang="en-US" sz="2000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err="1">
                <a:gradFill flip="none" rotWithShape="1">
                  <a:gsLst>
                    <a:gs pos="0">
                      <a:srgbClr val="50E6FF"/>
                    </a:gs>
                    <a:gs pos="100000">
                      <a:srgbClr val="8661C5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openjdk</a:t>
            </a:r>
            <a:endParaRPr lang="en-US" sz="2000">
              <a:gradFill flip="none" rotWithShape="1"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1"/>
                <a:tileRect/>
              </a:gra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BF364E-4553-DA71-8385-92AA65CB9020}"/>
              </a:ext>
            </a:extLst>
          </p:cNvPr>
          <p:cNvSpPr txBox="1"/>
          <p:nvPr/>
        </p:nvSpPr>
        <p:spPr bwMode="blackWhite">
          <a:xfrm>
            <a:off x="7005758" y="3846905"/>
            <a:ext cx="4243088" cy="3323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Installers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44BF63-C8A6-21B3-7775-803093EFBFDB}"/>
              </a:ext>
            </a:extLst>
          </p:cNvPr>
          <p:cNvSpPr txBox="1"/>
          <p:nvPr/>
        </p:nvSpPr>
        <p:spPr bwMode="blackWhite">
          <a:xfrm>
            <a:off x="7005758" y="4312247"/>
            <a:ext cx="4243088" cy="108747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.MSI, .PKG, .DEB, .RPM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TAR.GZ, ZIP packages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Homebrew, </a:t>
            </a:r>
            <a:r>
              <a:rPr lang="en-US" sz="2000" err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WinGet</a:t>
            </a: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err="1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SDKMan</a:t>
            </a:r>
            <a:r>
              <a:rPr lang="en-US" sz="20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cxnSp>
        <p:nvCxnSpPr>
          <p:cNvPr id="4" name="Straight Connector 3" descr="line">
            <a:extLst>
              <a:ext uri="{FF2B5EF4-FFF2-40B4-BE49-F238E27FC236}">
                <a16:creationId xmlns:a16="http://schemas.microsoft.com/office/drawing/2014/main" id="{3F60F194-321F-28B7-B43F-2793DBCC88C3}"/>
              </a:ext>
            </a:extLst>
          </p:cNvPr>
          <p:cNvCxnSpPr/>
          <p:nvPr/>
        </p:nvCxnSpPr>
        <p:spPr>
          <a:xfrm>
            <a:off x="7005757" y="3429000"/>
            <a:ext cx="4144730" cy="0"/>
          </a:xfrm>
          <a:prstGeom prst="line">
            <a:avLst/>
          </a:prstGeom>
          <a:ln w="9525">
            <a:solidFill>
              <a:srgbClr val="50505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390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icrosoft Build 16/9 White Template">
  <a:themeElements>
    <a:clrScheme name="Custom 15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243A5E"/>
      </a:accent2>
      <a:accent3>
        <a:srgbClr val="C73ECC"/>
      </a:accent3>
      <a:accent4>
        <a:srgbClr val="CD98CF"/>
      </a:accent4>
      <a:accent5>
        <a:srgbClr val="FFA38B"/>
      </a:accent5>
      <a:accent6>
        <a:srgbClr val="B1B3B3"/>
      </a:accent6>
      <a:hlink>
        <a:srgbClr val="0078D4"/>
      </a:hlink>
      <a:folHlink>
        <a:srgbClr val="0078D4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Presentation2" id="{AC21DCE8-FA29-40C0-8B39-13A1DB28931C}" vid="{43BB514A-4ECF-4C4F-98ED-5F0723ACC93E}"/>
    </a:ext>
  </a:extLst>
</a:theme>
</file>

<file path=ppt/theme/theme2.xml><?xml version="1.0" encoding="utf-8"?>
<a:theme xmlns:a="http://schemas.openxmlformats.org/drawingml/2006/main" name="Microsoft Build 16/9 Black Template">
  <a:themeElements>
    <a:clrScheme name="Custom 18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8DC8E8"/>
      </a:accent1>
      <a:accent2>
        <a:srgbClr val="0078D4"/>
      </a:accent2>
      <a:accent3>
        <a:srgbClr val="C73ECC"/>
      </a:accent3>
      <a:accent4>
        <a:srgbClr val="CD98CF"/>
      </a:accent4>
      <a:accent5>
        <a:srgbClr val="FFA38B"/>
      </a:accent5>
      <a:accent6>
        <a:srgbClr val="B1B3B3"/>
      </a:accent6>
      <a:hlink>
        <a:srgbClr val="89DCD2"/>
      </a:hlink>
      <a:folHlink>
        <a:srgbClr val="89DCD2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000000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Presentation2" id="{AC21DCE8-FA29-40C0-8B39-13A1DB28931C}" vid="{3B873166-3449-4271-8DDD-BCFCE847B73B}"/>
    </a:ext>
  </a:extLst>
</a:theme>
</file>

<file path=ppt/theme/theme3.xml><?xml version="1.0" encoding="utf-8"?>
<a:theme xmlns:a="http://schemas.openxmlformats.org/drawingml/2006/main" name="1_Microsoft Build 16/9 White Template">
  <a:themeElements>
    <a:clrScheme name="Custom 15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243A5E"/>
      </a:accent2>
      <a:accent3>
        <a:srgbClr val="C73ECC"/>
      </a:accent3>
      <a:accent4>
        <a:srgbClr val="CD98CF"/>
      </a:accent4>
      <a:accent5>
        <a:srgbClr val="FFA38B"/>
      </a:accent5>
      <a:accent6>
        <a:srgbClr val="B1B3B3"/>
      </a:accent6>
      <a:hlink>
        <a:srgbClr val="0078D4"/>
      </a:hlink>
      <a:folHlink>
        <a:srgbClr val="0078D4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Presentation6" id="{5AB83E4D-DAFD-475F-94BE-3C874EE6796C}" vid="{EF52822A-F92D-4612-B336-94EE81DEA04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804751ba-60e0-4191-9865-d7e5284c1d69">
      <Terms xmlns="http://schemas.microsoft.com/office/infopath/2007/PartnerControls"/>
    </lcf76f155ced4ddcb4097134ff3c332f>
    <Number xmlns="804751ba-60e0-4191-9865-d7e5284c1d69" xsi:nil="true"/>
    <TaxCatchAll xmlns="230e9df3-be65-4c73-a93b-d1236ebd67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E71A6B924FC94981CCAD1A585590D8" ma:contentTypeVersion="20" ma:contentTypeDescription="Create a new document." ma:contentTypeScope="" ma:versionID="ac311aee0a98dbaefc8937bf30bd4e69">
  <xsd:schema xmlns:xsd="http://www.w3.org/2001/XMLSchema" xmlns:xs="http://www.w3.org/2001/XMLSchema" xmlns:p="http://schemas.microsoft.com/office/2006/metadata/properties" xmlns:ns1="http://schemas.microsoft.com/sharepoint/v3" xmlns:ns2="804751ba-60e0-4191-9865-d7e5284c1d69" xmlns:ns3="913b567d-4c83-4181-a45c-f04ce7e1b72e" xmlns:ns4="230e9df3-be65-4c73-a93b-d1236ebd677e" targetNamespace="http://schemas.microsoft.com/office/2006/metadata/properties" ma:root="true" ma:fieldsID="d367072218d1860a5c42f66f4fd363e9" ns1:_="" ns2:_="" ns3:_="" ns4:_="">
    <xsd:import namespace="http://schemas.microsoft.com/sharepoint/v3"/>
    <xsd:import namespace="804751ba-60e0-4191-9865-d7e5284c1d69"/>
    <xsd:import namespace="913b567d-4c83-4181-a45c-f04ce7e1b72e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Number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751ba-60e0-4191-9865-d7e5284c1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Number" ma:index="21" nillable="true" ma:displayName="Number" ma:format="Dropdown" ma:internalName="Number" ma:percentage="FALSE">
      <xsd:simpleType>
        <xsd:restriction base="dms:Number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b567d-4c83-4181-a45c-f04ce7e1b72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ae7d3c4e-66c4-4603-a26b-8d6b1e039262}" ma:internalName="TaxCatchAll" ma:showField="CatchAllData" ma:web="913b567d-4c83-4181-a45c-f04ce7e1b7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913b567d-4c83-4181-a45c-f04ce7e1b72e"/>
    <ds:schemaRef ds:uri="230e9df3-be65-4c73-a93b-d1236ebd677e"/>
    <ds:schemaRef ds:uri="804751ba-60e0-4191-9865-d7e5284c1d69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D34C95-596E-4CCA-883A-E5E4449E0886}">
  <ds:schemaRefs>
    <ds:schemaRef ds:uri="230e9df3-be65-4c73-a93b-d1236ebd677e"/>
    <ds:schemaRef ds:uri="804751ba-60e0-4191-9865-d7e5284c1d69"/>
    <ds:schemaRef ds:uri="913b567d-4c83-4181-a45c-f04ce7e1b7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9 White Template</Template>
  <TotalTime>17</TotalTime>
  <Words>1259</Words>
  <Application>Microsoft Office PowerPoint</Application>
  <PresentationFormat>Widescreen</PresentationFormat>
  <Paragraphs>213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.PingFang TC Regular</vt:lpstr>
      <vt:lpstr>Arial</vt:lpstr>
      <vt:lpstr>Consolas</vt:lpstr>
      <vt:lpstr>Open Sans</vt:lpstr>
      <vt:lpstr>Segoe UI</vt:lpstr>
      <vt:lpstr>Segoe UI Semibold</vt:lpstr>
      <vt:lpstr>Wingdings</vt:lpstr>
      <vt:lpstr>Microsoft Build 16/9 White Template</vt:lpstr>
      <vt:lpstr>Microsoft Build 16/9 Black Template</vt:lpstr>
      <vt:lpstr>1_Microsoft Build 16/9 White Template</vt:lpstr>
      <vt:lpstr>Scott Hunter VP Director Product, Azure Developer @coolcsh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Modernize Java apps on Azure</vt:lpstr>
      <vt:lpstr>Bruno Borges  Principal Product Manager, Java @brunoborges  Rory Preddy Principal Content Engineer, Java @rorypreddy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Microsoft Build</vt:lpstr>
    </vt:vector>
  </TitlesOfParts>
  <Manager>&lt;Comms manager name here&gt;</Manager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Scott Hunter VP Director Product, Azure Developer @coolcsh</dc:title>
  <dc:subject>Microsoft Build 2022</dc:subject>
  <dc:creator>Scott Hunter;Bruno Borges;Rory Preddy</dc:creator>
  <cp:keywords>Microsoft Build</cp:keywords>
  <dc:description/>
  <cp:lastModifiedBy>Shyam Chirania (Tata Consultancy Services Ltd)</cp:lastModifiedBy>
  <cp:revision>5</cp:revision>
  <dcterms:created xsi:type="dcterms:W3CDTF">2022-04-13T13:46:56Z</dcterms:created>
  <dcterms:modified xsi:type="dcterms:W3CDTF">2025-09-10T22:16:29Z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0x0101002FE71A6B924FC94981CCAD1A585590D8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diaServiceImageTags">
    <vt:lpwstr/>
  </property>
</Properties>
</file>